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7.jpg" ContentType="image/pn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43891200" cy="329184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84F"/>
    <a:srgbClr val="BFB8A6"/>
    <a:srgbClr val="A6A6A8"/>
    <a:srgbClr val="002776"/>
    <a:srgbClr val="00308F"/>
    <a:srgbClr val="156082"/>
    <a:srgbClr val="232FC4"/>
    <a:srgbClr val="505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5036" autoAdjust="0"/>
  </p:normalViewPr>
  <p:slideViewPr>
    <p:cSldViewPr snapToGrid="0">
      <p:cViewPr>
        <p:scale>
          <a:sx n="66" d="100"/>
          <a:sy n="66" d="100"/>
        </p:scale>
        <p:origin x="-534" y="-936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iest, Joshua J CPT USARMY NG MIANG (USA)" userId="86040d98-581d-4a0a-a91b-5426bea215c4" providerId="ADAL" clId="{A9ECA697-D672-4D8F-8D20-FAA49D9772F6}"/>
    <pc:docChg chg="undo custSel modSld">
      <pc:chgData name="Twiest, Joshua J CPT USARMY NG MIANG (USA)" userId="86040d98-581d-4a0a-a91b-5426bea215c4" providerId="ADAL" clId="{A9ECA697-D672-4D8F-8D20-FAA49D9772F6}" dt="2025-03-03T15:47:48.358" v="122" actId="1036"/>
      <pc:docMkLst>
        <pc:docMk/>
      </pc:docMkLst>
      <pc:sldChg chg="modSp mod">
        <pc:chgData name="Twiest, Joshua J CPT USARMY NG MIANG (USA)" userId="86040d98-581d-4a0a-a91b-5426bea215c4" providerId="ADAL" clId="{A9ECA697-D672-4D8F-8D20-FAA49D9772F6}" dt="2025-03-03T15:47:48.358" v="122" actId="1036"/>
        <pc:sldMkLst>
          <pc:docMk/>
          <pc:sldMk cId="2788739868" sldId="256"/>
        </pc:sldMkLst>
        <pc:spChg chg="mod">
          <ac:chgData name="Twiest, Joshua J CPT USARMY NG MIANG (USA)" userId="86040d98-581d-4a0a-a91b-5426bea215c4" providerId="ADAL" clId="{A9ECA697-D672-4D8F-8D20-FAA49D9772F6}" dt="2025-03-03T15:18:41.156" v="15" actId="14100"/>
          <ac:spMkLst>
            <pc:docMk/>
            <pc:sldMk cId="2788739868" sldId="256"/>
            <ac:spMk id="25" creationId="{E2E02ADD-0D11-5321-0F18-28899C4B3F23}"/>
          </ac:spMkLst>
        </pc:spChg>
        <pc:spChg chg="mod">
          <ac:chgData name="Twiest, Joshua J CPT USARMY NG MIANG (USA)" userId="86040d98-581d-4a0a-a91b-5426bea215c4" providerId="ADAL" clId="{A9ECA697-D672-4D8F-8D20-FAA49D9772F6}" dt="2025-03-03T15:38:26.698" v="63" actId="1076"/>
          <ac:spMkLst>
            <pc:docMk/>
            <pc:sldMk cId="2788739868" sldId="256"/>
            <ac:spMk id="47" creationId="{868578D5-929B-6C75-5DD7-50FA93E2A5CA}"/>
          </ac:spMkLst>
        </pc:spChg>
        <pc:grpChg chg="mod">
          <ac:chgData name="Twiest, Joshua J CPT USARMY NG MIANG (USA)" userId="86040d98-581d-4a0a-a91b-5426bea215c4" providerId="ADAL" clId="{A9ECA697-D672-4D8F-8D20-FAA49D9772F6}" dt="2025-03-03T15:47:29.780" v="100" actId="1035"/>
          <ac:grpSpMkLst>
            <pc:docMk/>
            <pc:sldMk cId="2788739868" sldId="256"/>
            <ac:grpSpMk id="9" creationId="{6FEBF592-2381-61D5-C186-E21128B8112B}"/>
          </ac:grpSpMkLst>
        </pc:grpChg>
        <pc:grpChg chg="mod">
          <ac:chgData name="Twiest, Joshua J CPT USARMY NG MIANG (USA)" userId="86040d98-581d-4a0a-a91b-5426bea215c4" providerId="ADAL" clId="{A9ECA697-D672-4D8F-8D20-FAA49D9772F6}" dt="2025-03-03T15:47:48.358" v="122" actId="1036"/>
          <ac:grpSpMkLst>
            <pc:docMk/>
            <pc:sldMk cId="2788739868" sldId="256"/>
            <ac:grpSpMk id="27" creationId="{0C3449DE-985C-50F1-FAAA-87BD32D80080}"/>
          </ac:grpSpMkLst>
        </pc:grpChg>
        <pc:graphicFrameChg chg="mod">
          <ac:chgData name="Twiest, Joshua J CPT USARMY NG MIANG (USA)" userId="86040d98-581d-4a0a-a91b-5426bea215c4" providerId="ADAL" clId="{A9ECA697-D672-4D8F-8D20-FAA49D9772F6}" dt="2025-03-03T15:35:05.161" v="37" actId="1038"/>
          <ac:graphicFrameMkLst>
            <pc:docMk/>
            <pc:sldMk cId="2788739868" sldId="256"/>
            <ac:graphicFrameMk id="2" creationId="{EE665E2C-4316-ACC3-EEBD-FBB7A427806B}"/>
          </ac:graphicFrameMkLst>
        </pc:graphicFrameChg>
        <pc:graphicFrameChg chg="mod modGraphic">
          <ac:chgData name="Twiest, Joshua J CPT USARMY NG MIANG (USA)" userId="86040d98-581d-4a0a-a91b-5426bea215c4" providerId="ADAL" clId="{A9ECA697-D672-4D8F-8D20-FAA49D9772F6}" dt="2025-03-03T15:42:50.931" v="65" actId="1076"/>
          <ac:graphicFrameMkLst>
            <pc:docMk/>
            <pc:sldMk cId="2788739868" sldId="256"/>
            <ac:graphicFrameMk id="3" creationId="{C2B74A06-1CCF-8FAA-E48F-59950367AA3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911969003694888E-2"/>
          <c:y val="4.3480561356767811E-2"/>
          <c:w val="0.98608803099630515"/>
          <c:h val="0.91303887728646438"/>
        </c:manualLayout>
      </c:layout>
      <c:barChart>
        <c:barDir val="bar"/>
        <c:grouping val="clustered"/>
        <c:varyColors val="0"/>
        <c:ser>
          <c:idx val="0"/>
          <c:order val="0"/>
          <c:tx>
            <c:strRef>
              <c:f>Sheet1!$B$1</c:f>
              <c:strCache>
                <c:ptCount val="1"/>
                <c:pt idx="0">
                  <c:v>Completion Percentage</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1-0F14-461B-A630-403F61882B29}"/>
              </c:ext>
            </c:extLst>
          </c:dPt>
          <c:dPt>
            <c:idx val="1"/>
            <c:invertIfNegative val="0"/>
            <c:bubble3D val="0"/>
            <c:spPr>
              <a:solidFill>
                <a:srgbClr val="57584F"/>
              </a:solidFill>
              <a:ln>
                <a:noFill/>
              </a:ln>
              <a:effectLst/>
            </c:spPr>
            <c:extLst>
              <c:ext xmlns:c16="http://schemas.microsoft.com/office/drawing/2014/chart" uri="{C3380CC4-5D6E-409C-BE32-E72D297353CC}">
                <c16:uniqueId val="{00000003-0F14-461B-A630-403F61882B29}"/>
              </c:ext>
            </c:extLst>
          </c:dPt>
          <c:dPt>
            <c:idx val="2"/>
            <c:invertIfNegative val="0"/>
            <c:bubble3D val="0"/>
            <c:spPr>
              <a:solidFill>
                <a:srgbClr val="BFB8A6"/>
              </a:solidFill>
              <a:ln>
                <a:noFill/>
              </a:ln>
              <a:effectLst/>
            </c:spPr>
            <c:extLst>
              <c:ext xmlns:c16="http://schemas.microsoft.com/office/drawing/2014/chart" uri="{C3380CC4-5D6E-409C-BE32-E72D297353CC}">
                <c16:uniqueId val="{00000005-0F14-461B-A630-403F61882B29}"/>
              </c:ext>
            </c:extLst>
          </c:dPt>
          <c:dLbls>
            <c:spPr>
              <a:noFill/>
              <a:ln>
                <a:noFill/>
              </a:ln>
              <a:effectLst/>
            </c:spPr>
            <c:txPr>
              <a:bodyPr rot="0" spcFirstLastPara="1" vertOverflow="overflow" horzOverflow="overflow" vert="horz" wrap="none" lIns="38100" tIns="19050" rIns="38100" bIns="19050" anchor="ctr" anchorCtr="1">
                <a:spAutoFit/>
              </a:bodyPr>
              <a:lstStyle/>
              <a:p>
                <a:pPr>
                  <a:defRPr sz="4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Sheet1!$A$2:$A$4</c:f>
              <c:strCache>
                <c:ptCount val="3"/>
                <c:pt idx="1">
                  <c:v>FY23  </c:v>
                </c:pt>
                <c:pt idx="2">
                  <c:v>FY24  </c:v>
                </c:pt>
              </c:strCache>
            </c:strRef>
          </c:cat>
          <c:val>
            <c:numRef>
              <c:f>Sheet1!$B$2:$B$4</c:f>
              <c:numCache>
                <c:formatCode>0%</c:formatCode>
                <c:ptCount val="3"/>
                <c:pt idx="0" formatCode="0">
                  <c:v>1</c:v>
                </c:pt>
                <c:pt idx="1">
                  <c:v>0.51</c:v>
                </c:pt>
                <c:pt idx="2">
                  <c:v>0.57999999999999996</c:v>
                </c:pt>
              </c:numCache>
            </c:numRef>
          </c:val>
          <c:extLst>
            <c:ext xmlns:c16="http://schemas.microsoft.com/office/drawing/2014/chart" uri="{C3380CC4-5D6E-409C-BE32-E72D297353CC}">
              <c16:uniqueId val="{00000006-0F14-461B-A630-403F61882B29}"/>
            </c:ext>
          </c:extLst>
        </c:ser>
        <c:dLbls>
          <c:dLblPos val="inBase"/>
          <c:showLegendKey val="0"/>
          <c:showVal val="1"/>
          <c:showCatName val="0"/>
          <c:showSerName val="0"/>
          <c:showPercent val="0"/>
          <c:showBubbleSize val="0"/>
        </c:dLbls>
        <c:gapWidth val="25"/>
        <c:axId val="1642877840"/>
        <c:axId val="1642879280"/>
      </c:barChart>
      <c:catAx>
        <c:axId val="1642877840"/>
        <c:scaling>
          <c:orientation val="minMax"/>
        </c:scaling>
        <c:delete val="1"/>
        <c:axPos val="l"/>
        <c:numFmt formatCode="General" sourceLinked="1"/>
        <c:majorTickMark val="out"/>
        <c:minorTickMark val="none"/>
        <c:tickLblPos val="nextTo"/>
        <c:crossAx val="1642879280"/>
        <c:crosses val="autoZero"/>
        <c:auto val="1"/>
        <c:lblAlgn val="ctr"/>
        <c:lblOffset val="100"/>
        <c:noMultiLvlLbl val="0"/>
      </c:catAx>
      <c:valAx>
        <c:axId val="1642879280"/>
        <c:scaling>
          <c:orientation val="minMax"/>
        </c:scaling>
        <c:delete val="1"/>
        <c:axPos val="b"/>
        <c:numFmt formatCode="0" sourceLinked="1"/>
        <c:majorTickMark val="out"/>
        <c:minorTickMark val="none"/>
        <c:tickLblPos val="nextTo"/>
        <c:crossAx val="164287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28775462014105E-2"/>
          <c:w val="0.98608803099630515"/>
          <c:h val="0.91303887728646438"/>
        </c:manualLayout>
      </c:layout>
      <c:barChart>
        <c:barDir val="col"/>
        <c:grouping val="clustered"/>
        <c:varyColors val="0"/>
        <c:ser>
          <c:idx val="0"/>
          <c:order val="0"/>
          <c:tx>
            <c:strRef>
              <c:f>Sheet1!$B$1</c:f>
              <c:strCache>
                <c:ptCount val="1"/>
                <c:pt idx="0">
                  <c:v>Completion Percentage</c:v>
                </c:pt>
              </c:strCache>
            </c:strRef>
          </c:tx>
          <c:spPr>
            <a:solidFill>
              <a:srgbClr val="BFB8A6"/>
            </a:solidFill>
            <a:ln>
              <a:noFill/>
            </a:ln>
            <a:effectLst/>
          </c:spPr>
          <c:invertIfNegative val="0"/>
          <c:dPt>
            <c:idx val="0"/>
            <c:invertIfNegative val="0"/>
            <c:bubble3D val="0"/>
            <c:spPr>
              <a:solidFill>
                <a:srgbClr val="BFB8A6"/>
              </a:solidFill>
              <a:ln>
                <a:noFill/>
              </a:ln>
              <a:effectLst/>
            </c:spPr>
            <c:extLst>
              <c:ext xmlns:c16="http://schemas.microsoft.com/office/drawing/2014/chart" uri="{C3380CC4-5D6E-409C-BE32-E72D297353CC}">
                <c16:uniqueId val="{00000001-D9DD-4472-9766-A543EF738D72}"/>
              </c:ext>
            </c:extLst>
          </c:dPt>
          <c:dPt>
            <c:idx val="1"/>
            <c:invertIfNegative val="0"/>
            <c:bubble3D val="0"/>
            <c:spPr>
              <a:solidFill>
                <a:srgbClr val="57584F"/>
              </a:solidFill>
              <a:ln>
                <a:noFill/>
              </a:ln>
              <a:effectLst/>
            </c:spPr>
            <c:extLst>
              <c:ext xmlns:c16="http://schemas.microsoft.com/office/drawing/2014/chart" uri="{C3380CC4-5D6E-409C-BE32-E72D297353CC}">
                <c16:uniqueId val="{00000003-D9DD-4472-9766-A543EF738D72}"/>
              </c:ext>
            </c:extLst>
          </c:dPt>
          <c:dLbls>
            <c:spPr>
              <a:noFill/>
              <a:ln>
                <a:noFill/>
              </a:ln>
              <a:effectLst/>
            </c:spPr>
            <c:txPr>
              <a:bodyPr rot="0" spcFirstLastPara="1" vertOverflow="ellipsis" vert="horz" wrap="square" lIns="38100" tIns="19050" rIns="38100" bIns="19050" anchor="ctr" anchorCtr="1">
                <a:spAutoFit/>
              </a:bodyPr>
              <a:lstStyle/>
              <a:p>
                <a:pPr>
                  <a:defRPr sz="4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FY24 </c:v>
                </c:pt>
                <c:pt idx="1">
                  <c:v>FY23  </c:v>
                </c:pt>
              </c:strCache>
            </c:strRef>
          </c:cat>
          <c:val>
            <c:numRef>
              <c:f>Sheet1!$B$2:$B$3</c:f>
              <c:numCache>
                <c:formatCode>0</c:formatCode>
                <c:ptCount val="2"/>
                <c:pt idx="0">
                  <c:v>96</c:v>
                </c:pt>
                <c:pt idx="1">
                  <c:v>67</c:v>
                </c:pt>
              </c:numCache>
            </c:numRef>
          </c:val>
          <c:extLst>
            <c:ext xmlns:c16="http://schemas.microsoft.com/office/drawing/2014/chart" uri="{C3380CC4-5D6E-409C-BE32-E72D297353CC}">
              <c16:uniqueId val="{00000004-D9DD-4472-9766-A543EF738D72}"/>
            </c:ext>
          </c:extLst>
        </c:ser>
        <c:dLbls>
          <c:dLblPos val="ctr"/>
          <c:showLegendKey val="0"/>
          <c:showVal val="1"/>
          <c:showCatName val="0"/>
          <c:showSerName val="0"/>
          <c:showPercent val="0"/>
          <c:showBubbleSize val="0"/>
        </c:dLbls>
        <c:gapWidth val="25"/>
        <c:axId val="1642877840"/>
        <c:axId val="1642879280"/>
      </c:barChart>
      <c:catAx>
        <c:axId val="1642877840"/>
        <c:scaling>
          <c:orientation val="minMax"/>
        </c:scaling>
        <c:delete val="1"/>
        <c:axPos val="b"/>
        <c:numFmt formatCode="General" sourceLinked="1"/>
        <c:majorTickMark val="out"/>
        <c:minorTickMark val="none"/>
        <c:tickLblPos val="nextTo"/>
        <c:crossAx val="1642879280"/>
        <c:crosses val="autoZero"/>
        <c:auto val="1"/>
        <c:lblAlgn val="ctr"/>
        <c:lblOffset val="100"/>
        <c:noMultiLvlLbl val="0"/>
      </c:catAx>
      <c:valAx>
        <c:axId val="1642879280"/>
        <c:scaling>
          <c:orientation val="minMax"/>
        </c:scaling>
        <c:delete val="1"/>
        <c:axPos val="l"/>
        <c:numFmt formatCode="0" sourceLinked="1"/>
        <c:majorTickMark val="out"/>
        <c:minorTickMark val="none"/>
        <c:tickLblPos val="nextTo"/>
        <c:crossAx val="164287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E0374720-CD5A-41F7-A983-7EDBB116A5C9}" type="datetimeFigureOut">
              <a:rPr lang="en-US" smtClean="0"/>
              <a:t>3/3/2025</a:t>
            </a:fld>
            <a:endParaRPr lang="en-US"/>
          </a:p>
        </p:txBody>
      </p:sp>
      <p:sp>
        <p:nvSpPr>
          <p:cNvPr id="4" name="Slide Image Placeholder 3"/>
          <p:cNvSpPr>
            <a:spLocks noGrp="1" noRot="1" noChangeAspect="1"/>
          </p:cNvSpPr>
          <p:nvPr>
            <p:ph type="sldImg" idx="2"/>
          </p:nvPr>
        </p:nvSpPr>
        <p:spPr>
          <a:xfrm>
            <a:off x="1411288" y="1160463"/>
            <a:ext cx="4181475"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EEB9D5F-B13E-4722-BA2C-7DB02F9F23D5}" type="slidenum">
              <a:rPr lang="en-US" smtClean="0"/>
              <a:t>‹#›</a:t>
            </a:fld>
            <a:endParaRPr lang="en-US"/>
          </a:p>
        </p:txBody>
      </p:sp>
    </p:spTree>
    <p:extLst>
      <p:ext uri="{BB962C8B-B14F-4D97-AF65-F5344CB8AC3E}">
        <p14:creationId xmlns:p14="http://schemas.microsoft.com/office/powerpoint/2010/main" val="250096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B9D5F-B13E-4722-BA2C-7DB02F9F23D5}" type="slidenum">
              <a:rPr lang="en-US" smtClean="0"/>
              <a:t>1</a:t>
            </a:fld>
            <a:endParaRPr lang="en-US"/>
          </a:p>
        </p:txBody>
      </p:sp>
    </p:spTree>
    <p:extLst>
      <p:ext uri="{BB962C8B-B14F-4D97-AF65-F5344CB8AC3E}">
        <p14:creationId xmlns:p14="http://schemas.microsoft.com/office/powerpoint/2010/main" val="168560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152DA-4BE6-4406-93D3-8AA6EED97072}"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306239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152DA-4BE6-4406-93D3-8AA6EED97072}"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418085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152DA-4BE6-4406-93D3-8AA6EED97072}"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248058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152DA-4BE6-4406-93D3-8AA6EED97072}"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129542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152DA-4BE6-4406-93D3-8AA6EED97072}"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82817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152DA-4BE6-4406-93D3-8AA6EED97072}"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424282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152DA-4BE6-4406-93D3-8AA6EED97072}"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232502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3152DA-4BE6-4406-93D3-8AA6EED97072}"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84932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52DA-4BE6-4406-93D3-8AA6EED97072}"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380109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83152DA-4BE6-4406-93D3-8AA6EED97072}"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135418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583152DA-4BE6-4406-93D3-8AA6EED97072}"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8E857-3E79-4E9B-82E8-E93C2311BADD}" type="slidenum">
              <a:rPr lang="en-US" smtClean="0"/>
              <a:t>‹#›</a:t>
            </a:fld>
            <a:endParaRPr lang="en-US"/>
          </a:p>
        </p:txBody>
      </p:sp>
    </p:spTree>
    <p:extLst>
      <p:ext uri="{BB962C8B-B14F-4D97-AF65-F5344CB8AC3E}">
        <p14:creationId xmlns:p14="http://schemas.microsoft.com/office/powerpoint/2010/main" val="363089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583152DA-4BE6-4406-93D3-8AA6EED97072}" type="datetimeFigureOut">
              <a:rPr lang="en-US" smtClean="0"/>
              <a:t>3/3/2025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BC28E857-3E79-4E9B-82E8-E93C2311BADD}" type="slidenum">
              <a:rPr lang="en-US" smtClean="0"/>
              <a:t>‹#›</a:t>
            </a:fld>
            <a:endParaRPr lang="en-US"/>
          </a:p>
        </p:txBody>
      </p:sp>
    </p:spTree>
    <p:extLst>
      <p:ext uri="{BB962C8B-B14F-4D97-AF65-F5344CB8AC3E}">
        <p14:creationId xmlns:p14="http://schemas.microsoft.com/office/powerpoint/2010/main" val="2184217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chart" Target="../charts/chart2.xm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672C1B73-02DF-C878-A1A7-042296E6C29D}"/>
              </a:ext>
            </a:extLst>
          </p:cNvPr>
          <p:cNvGraphicFramePr/>
          <p:nvPr>
            <p:extLst>
              <p:ext uri="{D42A27DB-BD31-4B8C-83A1-F6EECF244321}">
                <p14:modId xmlns:p14="http://schemas.microsoft.com/office/powerpoint/2010/main" val="3852029149"/>
              </p:ext>
            </p:extLst>
          </p:nvPr>
        </p:nvGraphicFramePr>
        <p:xfrm>
          <a:off x="34518600" y="10066248"/>
          <a:ext cx="10768513" cy="268173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B1D21B15-2DCC-9317-C6DC-34022ACEE7F1}"/>
              </a:ext>
            </a:extLst>
          </p:cNvPr>
          <p:cNvSpPr txBox="1">
            <a:spLocks noGrp="1" noRot="1" noMove="1" noResize="1" noEditPoints="1" noAdjustHandles="1" noChangeArrowheads="1" noChangeShapeType="1"/>
          </p:cNvSpPr>
          <p:nvPr/>
        </p:nvSpPr>
        <p:spPr>
          <a:xfrm>
            <a:off x="685800" y="5486400"/>
            <a:ext cx="13716000" cy="4114800"/>
          </a:xfrm>
          <a:prstGeom prst="rect">
            <a:avLst/>
          </a:prstGeom>
          <a:noFill/>
          <a:ln>
            <a:noFill/>
          </a:ln>
        </p:spPr>
        <p:txBody>
          <a:bodyPr wrap="square" rtlCol="0">
            <a:spAutoFit/>
          </a:bodyPr>
          <a:lstStyle/>
          <a:p>
            <a:r>
              <a:rPr lang="en-US" sz="6000" b="1" kern="100" dirty="0">
                <a:effectLst/>
                <a:latin typeface="Arial" panose="020B0604020202020204" pitchFamily="34" charset="0"/>
                <a:ea typeface="Aptos" panose="020B0004020202020204" pitchFamily="34" charset="0"/>
                <a:cs typeface="Arial" panose="020B0604020202020204" pitchFamily="34" charset="0"/>
              </a:rPr>
              <a:t>How can the military apply the public health model to </a:t>
            </a:r>
            <a:r>
              <a:rPr lang="en-US" sz="6000" b="1" kern="100" dirty="0">
                <a:solidFill>
                  <a:srgbClr val="BFB8A6"/>
                </a:solidFill>
                <a:effectLst/>
                <a:latin typeface="Arial" panose="020B0604020202020204" pitchFamily="34" charset="0"/>
                <a:ea typeface="Aptos" panose="020B0004020202020204" pitchFamily="34" charset="0"/>
                <a:cs typeface="Arial" panose="020B0604020202020204" pitchFamily="34" charset="0"/>
              </a:rPr>
              <a:t>PREVENT</a:t>
            </a:r>
            <a:r>
              <a:rPr lang="en-US" sz="6000" b="1" kern="100" dirty="0">
                <a:effectLst/>
                <a:latin typeface="Arial" panose="020B0604020202020204" pitchFamily="34" charset="0"/>
                <a:ea typeface="Aptos" panose="020B0004020202020204" pitchFamily="34" charset="0"/>
                <a:cs typeface="Arial" panose="020B0604020202020204" pitchFamily="34" charset="0"/>
              </a:rPr>
              <a:t> interpersonal violence and other harmful behaviors?</a:t>
            </a:r>
          </a:p>
          <a:p>
            <a:endParaRPr lang="en-US" dirty="0"/>
          </a:p>
        </p:txBody>
      </p:sp>
      <p:sp>
        <p:nvSpPr>
          <p:cNvPr id="45" name="TextBox 9">
            <a:extLst>
              <a:ext uri="{FF2B5EF4-FFF2-40B4-BE49-F238E27FC236}">
                <a16:creationId xmlns:a16="http://schemas.microsoft.com/office/drawing/2014/main" id="{0710EEC1-A805-D351-CD40-5B38BD58BBCB}"/>
              </a:ext>
            </a:extLst>
          </p:cNvPr>
          <p:cNvSpPr txBox="1">
            <a:spLocks noGrp="1" noRot="1" noMove="1" noResize="1" noEditPoints="1" noAdjustHandles="1" noChangeArrowheads="1" noChangeShapeType="1"/>
          </p:cNvSpPr>
          <p:nvPr/>
        </p:nvSpPr>
        <p:spPr>
          <a:xfrm>
            <a:off x="15087600" y="11658600"/>
            <a:ext cx="13716000" cy="6629400"/>
          </a:xfrm>
          <a:prstGeom prst="rect">
            <a:avLst/>
          </a:prstGeom>
          <a:noFill/>
          <a:ln>
            <a:solidFill>
              <a:schemeClr val="tx1"/>
            </a:solidFill>
          </a:ln>
        </p:spPr>
        <p:txBody>
          <a:bodyPr wrap="square" lIns="457200" tIns="457200" rIns="457200"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marR="0" indent="2103438">
              <a:lnSpc>
                <a:spcPct val="107000"/>
              </a:lnSpc>
              <a:spcAft>
                <a:spcPts val="800"/>
              </a:spcAft>
            </a:pPr>
            <a:r>
              <a:rPr lang="en-US" sz="2800" b="1" kern="100" dirty="0">
                <a:latin typeface="Arial" panose="020B0604020202020204" pitchFamily="34" charset="0"/>
                <a:cs typeface="Arial" panose="020B0604020202020204" pitchFamily="34" charset="0"/>
              </a:rPr>
              <a:t>				</a:t>
            </a:r>
            <a:r>
              <a:rPr lang="en-US" sz="3000" b="1" kern="100" dirty="0">
                <a:latin typeface="Arial" panose="020B0604020202020204" pitchFamily="34" charset="0"/>
                <a:cs typeface="Arial" panose="020B0604020202020204" pitchFamily="34" charset="0"/>
              </a:rPr>
              <a:t>Integration of Air Force and Army prevention</a:t>
            </a:r>
          </a:p>
          <a:p>
            <a:pPr marR="0" indent="2103438">
              <a:lnSpc>
                <a:spcPct val="107000"/>
              </a:lnSpc>
              <a:spcAft>
                <a:spcPts val="800"/>
              </a:spcAft>
            </a:pPr>
            <a:r>
              <a:rPr lang="en-US" sz="3000" kern="100" dirty="0">
                <a:latin typeface="Arial" panose="020B0604020202020204" pitchFamily="34" charset="0"/>
                <a:cs typeface="Arial" panose="020B0604020202020204" pitchFamily="34" charset="0"/>
              </a:rPr>
              <a:t>				IPPW ensured a consistent, standardized approach in 								advising command teams by leveraging existing joint 									military doctrine. The initiative aligns with the 												Department 	of Defense's prevention plan and the 2022 National Defense Strategy (joint Air Force and Army documents), reinforcing a whole-of-person and whole-of-community approach to strengthening force readiness and mission effectiveness. Working jointly with the Air Force and Army units in Michigan allows the IPPW to suggest best prevention practices to leadership and bring their best practices back to Michigan's units. Sharing best practices between the Army and Air Force improves MING's readiness to deploy and retain Service members.</a:t>
            </a:r>
            <a:endParaRPr lang="en-US" sz="3000" dirty="0"/>
          </a:p>
        </p:txBody>
      </p:sp>
      <p:grpSp>
        <p:nvGrpSpPr>
          <p:cNvPr id="21" name="Group 20">
            <a:extLst>
              <a:ext uri="{FF2B5EF4-FFF2-40B4-BE49-F238E27FC236}">
                <a16:creationId xmlns:a16="http://schemas.microsoft.com/office/drawing/2014/main" id="{4A9AE636-A297-BD30-8A54-A842E306BDCE}"/>
              </a:ext>
            </a:extLst>
          </p:cNvPr>
          <p:cNvGrpSpPr/>
          <p:nvPr/>
        </p:nvGrpSpPr>
        <p:grpSpPr>
          <a:xfrm>
            <a:off x="15087600" y="18745199"/>
            <a:ext cx="4114800" cy="6629400"/>
            <a:chOff x="15316200" y="18745200"/>
            <a:chExt cx="4114800" cy="5499772"/>
          </a:xfrm>
        </p:grpSpPr>
        <p:graphicFrame>
          <p:nvGraphicFramePr>
            <p:cNvPr id="5" name="Chart 4">
              <a:extLst>
                <a:ext uri="{FF2B5EF4-FFF2-40B4-BE49-F238E27FC236}">
                  <a16:creationId xmlns:a16="http://schemas.microsoft.com/office/drawing/2014/main" id="{43B6CC12-771C-5789-E6EB-6D6EC5000F53}"/>
                </a:ext>
              </a:extLst>
            </p:cNvPr>
            <p:cNvGraphicFramePr/>
            <p:nvPr>
              <p:extLst>
                <p:ext uri="{D42A27DB-BD31-4B8C-83A1-F6EECF244321}">
                  <p14:modId xmlns:p14="http://schemas.microsoft.com/office/powerpoint/2010/main" val="1695755533"/>
                </p:ext>
              </p:extLst>
            </p:nvPr>
          </p:nvGraphicFramePr>
          <p:xfrm>
            <a:off x="15316200" y="18745200"/>
            <a:ext cx="4114800" cy="5499772"/>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03685005-CEC5-F450-3242-FB56C153BAD4}"/>
                </a:ext>
              </a:extLst>
            </p:cNvPr>
            <p:cNvSpPr txBox="1"/>
            <p:nvPr/>
          </p:nvSpPr>
          <p:spPr>
            <a:xfrm>
              <a:off x="15316200" y="19202400"/>
              <a:ext cx="41148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CCA Completions</a:t>
              </a:r>
            </a:p>
          </p:txBody>
        </p:sp>
        <p:sp>
          <p:nvSpPr>
            <p:cNvPr id="11" name="TextBox 10">
              <a:extLst>
                <a:ext uri="{FF2B5EF4-FFF2-40B4-BE49-F238E27FC236}">
                  <a16:creationId xmlns:a16="http://schemas.microsoft.com/office/drawing/2014/main" id="{1D88FEDA-E63C-92D8-5EC7-9BA103DA1246}"/>
                </a:ext>
              </a:extLst>
            </p:cNvPr>
            <p:cNvSpPr txBox="1"/>
            <p:nvPr/>
          </p:nvSpPr>
          <p:spPr>
            <a:xfrm>
              <a:off x="15857982" y="23088600"/>
              <a:ext cx="886575"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FY 24</a:t>
              </a:r>
            </a:p>
          </p:txBody>
        </p:sp>
        <p:sp>
          <p:nvSpPr>
            <p:cNvPr id="14" name="TextBox 13">
              <a:extLst>
                <a:ext uri="{FF2B5EF4-FFF2-40B4-BE49-F238E27FC236}">
                  <a16:creationId xmlns:a16="http://schemas.microsoft.com/office/drawing/2014/main" id="{80D169D9-36B2-0C85-934C-8182053BD1BE}"/>
                </a:ext>
              </a:extLst>
            </p:cNvPr>
            <p:cNvSpPr txBox="1"/>
            <p:nvPr/>
          </p:nvSpPr>
          <p:spPr>
            <a:xfrm>
              <a:off x="17937634" y="23088600"/>
              <a:ext cx="886575"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FY 23</a:t>
              </a:r>
            </a:p>
          </p:txBody>
        </p:sp>
      </p:grpSp>
      <p:sp>
        <p:nvSpPr>
          <p:cNvPr id="25" name="TextBox 24">
            <a:extLst>
              <a:ext uri="{FF2B5EF4-FFF2-40B4-BE49-F238E27FC236}">
                <a16:creationId xmlns:a16="http://schemas.microsoft.com/office/drawing/2014/main" id="{E2E02ADD-0D11-5321-0F18-28899C4B3F23}"/>
              </a:ext>
            </a:extLst>
          </p:cNvPr>
          <p:cNvSpPr txBox="1"/>
          <p:nvPr/>
        </p:nvSpPr>
        <p:spPr>
          <a:xfrm>
            <a:off x="29489400" y="5486400"/>
            <a:ext cx="13716000" cy="4114800"/>
          </a:xfrm>
          <a:prstGeom prst="rect">
            <a:avLst/>
          </a:prstGeom>
          <a:noFill/>
          <a:ln>
            <a:solidFill>
              <a:schemeClr val="tx1"/>
            </a:solidFill>
          </a:ln>
        </p:spPr>
        <p:txBody>
          <a:bodyPr wrap="square" lIns="457200" tIns="457200" rIns="457200" rtlCol="0">
            <a:noAutofit/>
          </a:bodyPr>
          <a:lstStyle/>
          <a:p>
            <a:pPr>
              <a:lnSpc>
                <a:spcPct val="107000"/>
              </a:lnSpc>
              <a:spcAft>
                <a:spcPts val="800"/>
              </a:spcAft>
            </a:pPr>
            <a:r>
              <a:rPr lang="en-US" sz="3000" b="1" kern="100" dirty="0">
                <a:latin typeface="Arial" panose="020B0604020202020204" pitchFamily="34" charset="0"/>
                <a:cs typeface="Arial" panose="020B0604020202020204" pitchFamily="34" charset="0"/>
              </a:rPr>
              <a:t>Defense Organizational Climate Survey - DEOCS</a:t>
            </a:r>
          </a:p>
          <a:p>
            <a:r>
              <a:rPr lang="en-US" sz="3000" kern="100" dirty="0">
                <a:latin typeface="Arial" panose="020B0604020202020204" pitchFamily="34" charset="0"/>
                <a:cs typeface="Arial" panose="020B0604020202020204" pitchFamily="34" charset="0"/>
              </a:rPr>
              <a:t>The DEOCS is a primary tool for the IPPW in assessing organizational climate.  The IPPW collected data from the DEOCS on the risk and protective factors related to attitudes, beliefs, and behaviors linked to Interpersonal Violence and other harmful behaviors. Our most significant participation indicator was the DEOCS completion percentage, which increased from 51% to 58%. </a:t>
            </a:r>
          </a:p>
          <a:p>
            <a:endParaRPr lang="en-US" sz="2400" dirty="0"/>
          </a:p>
        </p:txBody>
      </p:sp>
      <p:pic>
        <p:nvPicPr>
          <p:cNvPr id="4" name="Picture 3" descr="A picture containing dog, black, dark&#10;&#10;AI-generated content may be incorrect.">
            <a:extLst>
              <a:ext uri="{FF2B5EF4-FFF2-40B4-BE49-F238E27FC236}">
                <a16:creationId xmlns:a16="http://schemas.microsoft.com/office/drawing/2014/main" id="{10AFF2F1-D73E-DBB5-C30F-85976BAA14C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20000749"/>
            <a:ext cx="8231356" cy="12917651"/>
          </a:xfrm>
          <a:prstGeom prst="rect">
            <a:avLst/>
          </a:prstGeom>
        </p:spPr>
      </p:pic>
      <p:sp>
        <p:nvSpPr>
          <p:cNvPr id="10" name="TextBox 9">
            <a:extLst>
              <a:ext uri="{FF2B5EF4-FFF2-40B4-BE49-F238E27FC236}">
                <a16:creationId xmlns:a16="http://schemas.microsoft.com/office/drawing/2014/main" id="{E00D91C0-78E7-3621-6DC7-9661D98ACC7B}"/>
              </a:ext>
            </a:extLst>
          </p:cNvPr>
          <p:cNvSpPr txBox="1">
            <a:spLocks noGrp="1" noRot="1" noMove="1" noResize="1" noEditPoints="1" noAdjustHandles="1" noChangeArrowheads="1" noChangeShapeType="1"/>
          </p:cNvSpPr>
          <p:nvPr/>
        </p:nvSpPr>
        <p:spPr>
          <a:xfrm>
            <a:off x="3113314" y="914400"/>
            <a:ext cx="37664572" cy="3416320"/>
          </a:xfrm>
          <a:prstGeom prst="rect">
            <a:avLst/>
          </a:prstGeom>
          <a:noFill/>
        </p:spPr>
        <p:txBody>
          <a:bodyPr wrap="square" rtlCol="0">
            <a:spAutoFit/>
          </a:bodyPr>
          <a:lstStyle/>
          <a:p>
            <a:pPr algn="ctr"/>
            <a:r>
              <a:rPr lang="en-US" sz="9600" kern="100" dirty="0">
                <a:effectLst/>
                <a:latin typeface="Arial" panose="020B0604020202020204" pitchFamily="34" charset="0"/>
                <a:ea typeface="Aptos" panose="020B0004020202020204" pitchFamily="34" charset="0"/>
                <a:cs typeface="Arial" panose="020B0604020202020204" pitchFamily="34" charset="0"/>
              </a:rPr>
              <a:t>Using </a:t>
            </a:r>
            <a:r>
              <a:rPr lang="en-US" sz="9600" kern="100" dirty="0">
                <a:latin typeface="Arial" panose="020B0604020202020204" pitchFamily="34" charset="0"/>
                <a:ea typeface="Aptos" panose="020B0004020202020204" pitchFamily="34" charset="0"/>
                <a:cs typeface="Arial" panose="020B0604020202020204" pitchFamily="34" charset="0"/>
              </a:rPr>
              <a:t>i</a:t>
            </a:r>
            <a:r>
              <a:rPr lang="en-US" sz="9600" kern="100" dirty="0">
                <a:effectLst/>
                <a:latin typeface="Arial" panose="020B0604020202020204" pitchFamily="34" charset="0"/>
                <a:ea typeface="Aptos" panose="020B0004020202020204" pitchFamily="34" charset="0"/>
                <a:cs typeface="Arial" panose="020B0604020202020204" pitchFamily="34" charset="0"/>
              </a:rPr>
              <a:t>ntegrated primary prevention to reduce </a:t>
            </a:r>
            <a:r>
              <a:rPr lang="en-US" sz="9600" kern="100" dirty="0">
                <a:latin typeface="Arial" panose="020B0604020202020204" pitchFamily="34" charset="0"/>
                <a:ea typeface="Aptos" panose="020B0004020202020204" pitchFamily="34" charset="0"/>
                <a:cs typeface="Arial" panose="020B0604020202020204" pitchFamily="34" charset="0"/>
              </a:rPr>
              <a:t>i</a:t>
            </a:r>
            <a:r>
              <a:rPr lang="en-US" sz="9600" kern="100" dirty="0">
                <a:effectLst/>
                <a:latin typeface="Arial" panose="020B0604020202020204" pitchFamily="34" charset="0"/>
                <a:ea typeface="Aptos" panose="020B0004020202020204" pitchFamily="34" charset="0"/>
                <a:cs typeface="Arial" panose="020B0604020202020204" pitchFamily="34" charset="0"/>
              </a:rPr>
              <a:t>nterpersonal violence and other </a:t>
            </a:r>
            <a:r>
              <a:rPr lang="en-US" sz="9600" kern="100" dirty="0">
                <a:latin typeface="Arial" panose="020B0604020202020204" pitchFamily="34" charset="0"/>
                <a:ea typeface="Aptos" panose="020B0004020202020204" pitchFamily="34" charset="0"/>
                <a:cs typeface="Arial" panose="020B0604020202020204" pitchFamily="34" charset="0"/>
              </a:rPr>
              <a:t>h</a:t>
            </a:r>
            <a:r>
              <a:rPr lang="en-US" sz="9600" kern="100" dirty="0">
                <a:effectLst/>
                <a:latin typeface="Arial" panose="020B0604020202020204" pitchFamily="34" charset="0"/>
                <a:ea typeface="Aptos" panose="020B0004020202020204" pitchFamily="34" charset="0"/>
                <a:cs typeface="Arial" panose="020B0604020202020204" pitchFamily="34" charset="0"/>
              </a:rPr>
              <a:t>armful </a:t>
            </a:r>
            <a:r>
              <a:rPr lang="en-US" sz="9600" kern="100" dirty="0">
                <a:latin typeface="Arial" panose="020B0604020202020204" pitchFamily="34" charset="0"/>
                <a:ea typeface="Aptos" panose="020B0004020202020204" pitchFamily="34" charset="0"/>
                <a:cs typeface="Arial" panose="020B0604020202020204" pitchFamily="34" charset="0"/>
              </a:rPr>
              <a:t>b</a:t>
            </a:r>
            <a:r>
              <a:rPr lang="en-US" sz="9600" kern="100" dirty="0">
                <a:effectLst/>
                <a:latin typeface="Arial" panose="020B0604020202020204" pitchFamily="34" charset="0"/>
                <a:ea typeface="Aptos" panose="020B0004020202020204" pitchFamily="34" charset="0"/>
                <a:cs typeface="Arial" panose="020B0604020202020204" pitchFamily="34" charset="0"/>
              </a:rPr>
              <a:t>ehaviors in the </a:t>
            </a:r>
            <a:r>
              <a:rPr lang="en-US" sz="9600" i="1" kern="100" dirty="0">
                <a:effectLst/>
                <a:latin typeface="Arial" panose="020B0604020202020204" pitchFamily="34" charset="0"/>
                <a:ea typeface="Aptos" panose="020B0004020202020204" pitchFamily="34" charset="0"/>
                <a:cs typeface="Arial" panose="020B0604020202020204" pitchFamily="34" charset="0"/>
              </a:rPr>
              <a:t>Michigan National Guard (MING)</a:t>
            </a:r>
          </a:p>
          <a:p>
            <a:pPr algn="ctr"/>
            <a:endParaRPr lang="en-US" sz="2400" dirty="0"/>
          </a:p>
        </p:txBody>
      </p:sp>
      <p:grpSp>
        <p:nvGrpSpPr>
          <p:cNvPr id="27" name="Group 26">
            <a:extLst>
              <a:ext uri="{FF2B5EF4-FFF2-40B4-BE49-F238E27FC236}">
                <a16:creationId xmlns:a16="http://schemas.microsoft.com/office/drawing/2014/main" id="{0C3449DE-985C-50F1-FAAA-87BD32D80080}"/>
              </a:ext>
            </a:extLst>
          </p:cNvPr>
          <p:cNvGrpSpPr/>
          <p:nvPr/>
        </p:nvGrpSpPr>
        <p:grpSpPr>
          <a:xfrm>
            <a:off x="3886200" y="28852786"/>
            <a:ext cx="6478256" cy="3578238"/>
            <a:chOff x="3886200" y="29317241"/>
            <a:chExt cx="6478256" cy="3578238"/>
          </a:xfrm>
        </p:grpSpPr>
        <p:pic>
          <p:nvPicPr>
            <p:cNvPr id="13" name="Picture 12" descr="Logo&#10;&#10;Description automatically generated">
              <a:extLst>
                <a:ext uri="{FF2B5EF4-FFF2-40B4-BE49-F238E27FC236}">
                  <a16:creationId xmlns:a16="http://schemas.microsoft.com/office/drawing/2014/main" id="{2EF0B427-23E4-1FFE-FAD9-C3A4A669C4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30175938"/>
              <a:ext cx="1890515" cy="1928414"/>
            </a:xfrm>
            <a:prstGeom prst="rect">
              <a:avLst/>
            </a:prstGeom>
          </p:spPr>
        </p:pic>
        <p:pic>
          <p:nvPicPr>
            <p:cNvPr id="15" name="Picture 14">
              <a:extLst>
                <a:ext uri="{FF2B5EF4-FFF2-40B4-BE49-F238E27FC236}">
                  <a16:creationId xmlns:a16="http://schemas.microsoft.com/office/drawing/2014/main" id="{19AE7061-580E-409B-FEC7-B81E6DFC88FA}"/>
                </a:ext>
              </a:extLst>
            </p:cNvPr>
            <p:cNvPicPr>
              <a:picLocks noChangeAspect="1"/>
            </p:cNvPicPr>
            <p:nvPr/>
          </p:nvPicPr>
          <p:blipFill>
            <a:blip r:embed="rId7"/>
            <a:stretch>
              <a:fillRect/>
            </a:stretch>
          </p:blipFill>
          <p:spPr>
            <a:xfrm>
              <a:off x="8229600" y="30039947"/>
              <a:ext cx="2134856" cy="2130776"/>
            </a:xfrm>
            <a:prstGeom prst="rect">
              <a:avLst/>
            </a:prstGeom>
          </p:spPr>
        </p:pic>
        <p:pic>
          <p:nvPicPr>
            <p:cNvPr id="6" name="Picture 5" descr="A picture containing calendar&#10;&#10;AI-generated content may be incorrect.">
              <a:extLst>
                <a:ext uri="{FF2B5EF4-FFF2-40B4-BE49-F238E27FC236}">
                  <a16:creationId xmlns:a16="http://schemas.microsoft.com/office/drawing/2014/main" id="{D5325E44-AADB-2821-42BD-3AA0E90E46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29317241"/>
              <a:ext cx="3585088" cy="3578238"/>
            </a:xfrm>
            <a:prstGeom prst="rect">
              <a:avLst/>
            </a:prstGeom>
          </p:spPr>
        </p:pic>
      </p:grpSp>
      <p:sp>
        <p:nvSpPr>
          <p:cNvPr id="8" name="TextBox 7">
            <a:extLst>
              <a:ext uri="{FF2B5EF4-FFF2-40B4-BE49-F238E27FC236}">
                <a16:creationId xmlns:a16="http://schemas.microsoft.com/office/drawing/2014/main" id="{FC9986A1-C1A5-19A3-F5B0-45DEF367D002}"/>
              </a:ext>
            </a:extLst>
          </p:cNvPr>
          <p:cNvSpPr txBox="1"/>
          <p:nvPr/>
        </p:nvSpPr>
        <p:spPr>
          <a:xfrm>
            <a:off x="0" y="3873612"/>
            <a:ext cx="43891200" cy="1200329"/>
          </a:xfrm>
          <a:prstGeom prst="rect">
            <a:avLst/>
          </a:prstGeom>
          <a:noFill/>
        </p:spPr>
        <p:txBody>
          <a:bodyPr wrap="square" rtlCol="0">
            <a:spAutoFit/>
          </a:bodyPr>
          <a:lstStyle/>
          <a:p>
            <a:pPr algn="ctr"/>
            <a:r>
              <a:rPr lang="en-US" sz="3600" dirty="0"/>
              <a:t>Heather Nystrom MBA MSW BCD DCPPP-4, Deidre Barry MPH, Dave Davenport DCPPP-4, Joshua Twiest MA LLPC DPPP-3, Adam Lavigne MA DPPP-3, Ray Burley DPPP-3</a:t>
            </a:r>
          </a:p>
          <a:p>
            <a:pPr algn="ctr"/>
            <a:r>
              <a:rPr lang="en-US" sz="3600" dirty="0"/>
              <a:t>Michigan National Guard Integrated Primary Prevention Workforce (IPPW), J9 </a:t>
            </a:r>
          </a:p>
        </p:txBody>
      </p:sp>
      <p:sp>
        <p:nvSpPr>
          <p:cNvPr id="22" name="TextBox 21">
            <a:extLst>
              <a:ext uri="{FF2B5EF4-FFF2-40B4-BE49-F238E27FC236}">
                <a16:creationId xmlns:a16="http://schemas.microsoft.com/office/drawing/2014/main" id="{97883EA1-D44A-47C7-0225-97CEA6CF53ED}"/>
              </a:ext>
            </a:extLst>
          </p:cNvPr>
          <p:cNvSpPr txBox="1">
            <a:spLocks/>
          </p:cNvSpPr>
          <p:nvPr/>
        </p:nvSpPr>
        <p:spPr>
          <a:xfrm>
            <a:off x="685800" y="9601200"/>
            <a:ext cx="13716000" cy="7567713"/>
          </a:xfrm>
          <a:prstGeom prst="rect">
            <a:avLst/>
          </a:prstGeom>
          <a:noFill/>
          <a:ln>
            <a:solidFill>
              <a:schemeClr val="tx1"/>
            </a:solidFill>
          </a:ln>
        </p:spPr>
        <p:txBody>
          <a:bodyPr wrap="square" lIns="457200" tIns="457200" rIns="457200" rtlCol="0">
            <a:spAutoFit/>
          </a:bodyPr>
          <a:lstStyle/>
          <a:p>
            <a:pPr marL="0" marR="0" algn="ctr">
              <a:lnSpc>
                <a:spcPct val="107000"/>
              </a:lnSpc>
              <a:spcAft>
                <a:spcPts val="800"/>
              </a:spcAft>
            </a:pPr>
            <a:r>
              <a:rPr lang="en-US" sz="3000" b="1" kern="100" dirty="0">
                <a:effectLst/>
                <a:latin typeface="Arial" panose="020B0604020202020204" pitchFamily="34" charset="0"/>
                <a:ea typeface="Aptos" panose="020B0004020202020204" pitchFamily="34" charset="0"/>
                <a:cs typeface="Arial" panose="020B0604020202020204" pitchFamily="34" charset="0"/>
              </a:rPr>
              <a:t>Introduction</a:t>
            </a:r>
          </a:p>
          <a:p>
            <a:r>
              <a:rPr lang="en-US" sz="3000" dirty="0">
                <a:solidFill>
                  <a:srgbClr val="0E101A"/>
                </a:solidFill>
                <a:effectLst/>
                <a:latin typeface="Arial" panose="020B0604020202020204" pitchFamily="34" charset="0"/>
                <a:cs typeface="Arial" panose="020B0604020202020204" pitchFamily="34" charset="0"/>
              </a:rPr>
              <a:t>The Michigan National Guard (MING) Integrated Primary Prevention Workforce (IPPW) helped the military cultures of the Michigan Air and Army National Guard begin to understand public health by using the language of military training, procedures, and policies. The buy-in from the highest leadership paved the way to collect data and work at the lowest levels to begin implementing an adapted public health model. The focus in the initial stages has been to increase participation in the DEOCS survey and leadership engagement at all MING levels. The data shows a modest increase in survey completion, indicating increased participation. The IPPW has also increased the number of Command Climate Assessments (CCAs), showing increased engagement. Also included is the data showing a slight positive trend between the last two Defense Organizational Climate Surveys across the surveyed risk and protective factors for the state and compared to many of the National Guard Bureau (NGB) averages.</a:t>
            </a:r>
            <a:endParaRPr lang="en-US" sz="3000" dirty="0"/>
          </a:p>
        </p:txBody>
      </p:sp>
      <p:sp>
        <p:nvSpPr>
          <p:cNvPr id="23" name="TextBox 22">
            <a:extLst>
              <a:ext uri="{FF2B5EF4-FFF2-40B4-BE49-F238E27FC236}">
                <a16:creationId xmlns:a16="http://schemas.microsoft.com/office/drawing/2014/main" id="{3F05FAC1-C859-D97E-70F9-8C71276FBEC4}"/>
              </a:ext>
            </a:extLst>
          </p:cNvPr>
          <p:cNvSpPr txBox="1">
            <a:spLocks/>
          </p:cNvSpPr>
          <p:nvPr/>
        </p:nvSpPr>
        <p:spPr>
          <a:xfrm>
            <a:off x="15087600" y="5486400"/>
            <a:ext cx="13716000" cy="5486400"/>
          </a:xfrm>
          <a:prstGeom prst="rect">
            <a:avLst/>
          </a:prstGeom>
          <a:noFill/>
          <a:ln>
            <a:solidFill>
              <a:schemeClr val="tx1"/>
            </a:solidFill>
          </a:ln>
        </p:spPr>
        <p:txBody>
          <a:bodyPr wrap="square" lIns="457200" tIns="457200" rIns="457200" rtlCol="0">
            <a:spAutoFit/>
          </a:bodyPr>
          <a:lstStyle/>
          <a:p>
            <a:pPr marL="0" marR="0" algn="ctr">
              <a:lnSpc>
                <a:spcPct val="107000"/>
              </a:lnSpc>
              <a:spcAft>
                <a:spcPts val="800"/>
              </a:spcAft>
            </a:pPr>
            <a:r>
              <a:rPr lang="en-US" sz="3000" b="1" kern="100" dirty="0">
                <a:effectLst/>
                <a:latin typeface="Arial" panose="020B0604020202020204" pitchFamily="34" charset="0"/>
                <a:ea typeface="Aptos" panose="020B0004020202020204" pitchFamily="34" charset="0"/>
                <a:cs typeface="Arial" panose="020B0604020202020204" pitchFamily="34" charset="0"/>
              </a:rPr>
              <a:t>Methodology</a:t>
            </a:r>
          </a:p>
          <a:p>
            <a:pPr marL="0" marR="0">
              <a:lnSpc>
                <a:spcPct val="107000"/>
              </a:lnSpc>
              <a:spcAft>
                <a:spcPts val="800"/>
              </a:spcAft>
            </a:pPr>
            <a:r>
              <a:rPr lang="en-US" sz="3000" kern="100" dirty="0">
                <a:effectLst/>
                <a:latin typeface="Arial" panose="020B0604020202020204" pitchFamily="34" charset="0"/>
                <a:ea typeface="Aptos" panose="020B0004020202020204" pitchFamily="34" charset="0"/>
                <a:cs typeface="Arial" panose="020B0604020202020204" pitchFamily="34" charset="0"/>
              </a:rPr>
              <a:t>During the inception of the IPPW our team focused on engaging the field and educating leaders at all echelons and stakeholders about the program in effort to establish a prevention framework for the MING. IPPW leveraged military doctrine to ensure consistency in advising command teams. By integrating military processes with a public health framework, IPPW developed standardized procedures to enhance force readiness, lethality, and mission effectiveness. This initiative underscores the necessity of combining military doctrinal frameworks with prevention strategies to ensure sustainable and effective </a:t>
            </a:r>
            <a:r>
              <a:rPr lang="en-US" sz="3000" kern="100" dirty="0">
                <a:latin typeface="Arial" panose="020B0604020202020204" pitchFamily="34" charset="0"/>
                <a:ea typeface="Aptos" panose="020B0004020202020204" pitchFamily="34" charset="0"/>
                <a:cs typeface="Arial" panose="020B0604020202020204" pitchFamily="34" charset="0"/>
              </a:rPr>
              <a:t>prevention</a:t>
            </a:r>
            <a:r>
              <a:rPr lang="en-US" sz="3000" kern="100" dirty="0">
                <a:effectLst/>
                <a:latin typeface="Arial" panose="020B0604020202020204" pitchFamily="34" charset="0"/>
                <a:ea typeface="Aptos" panose="020B0004020202020204" pitchFamily="34" charset="0"/>
                <a:cs typeface="Arial" panose="020B0604020202020204" pitchFamily="34" charset="0"/>
              </a:rPr>
              <a:t> when working with military populations.</a:t>
            </a:r>
          </a:p>
        </p:txBody>
      </p:sp>
      <p:sp>
        <p:nvSpPr>
          <p:cNvPr id="28" name="TextBox 27">
            <a:extLst>
              <a:ext uri="{FF2B5EF4-FFF2-40B4-BE49-F238E27FC236}">
                <a16:creationId xmlns:a16="http://schemas.microsoft.com/office/drawing/2014/main" id="{817D669E-F6B3-47BF-48DA-A3E7025E34AB}"/>
              </a:ext>
            </a:extLst>
          </p:cNvPr>
          <p:cNvSpPr txBox="1">
            <a:spLocks/>
          </p:cNvSpPr>
          <p:nvPr/>
        </p:nvSpPr>
        <p:spPr>
          <a:xfrm>
            <a:off x="8597346" y="18002368"/>
            <a:ext cx="6105476" cy="10405541"/>
          </a:xfrm>
          <a:prstGeom prst="rect">
            <a:avLst/>
          </a:prstGeom>
          <a:noFill/>
        </p:spPr>
        <p:txBody>
          <a:bodyPr wrap="square">
            <a:spAutoFit/>
          </a:bodyPr>
          <a:lstStyle/>
          <a:p>
            <a:pPr marL="0" marR="0">
              <a:lnSpc>
                <a:spcPct val="107000"/>
              </a:lnSpc>
              <a:spcAft>
                <a:spcPts val="800"/>
              </a:spcAft>
            </a:pPr>
            <a:r>
              <a:rPr lang="en-US" sz="6000" b="1" kern="100" dirty="0">
                <a:effectLst/>
                <a:latin typeface="Arial" panose="020B0604020202020204" pitchFamily="34" charset="0"/>
                <a:ea typeface="Aptos" panose="020B0004020202020204" pitchFamily="34" charset="0"/>
                <a:cs typeface="Arial" panose="020B0604020202020204" pitchFamily="34" charset="0"/>
              </a:rPr>
              <a:t>Michigan National Guard</a:t>
            </a:r>
          </a:p>
          <a:p>
            <a:pPr marL="0" marR="0">
              <a:lnSpc>
                <a:spcPct val="107000"/>
              </a:lnSpc>
              <a:spcAft>
                <a:spcPts val="800"/>
              </a:spcAft>
            </a:pPr>
            <a:r>
              <a:rPr lang="en-US" sz="9600" b="1" kern="100" dirty="0">
                <a:effectLst/>
                <a:latin typeface="Arial" panose="020B0604020202020204" pitchFamily="34" charset="0"/>
                <a:ea typeface="Aptos" panose="020B0004020202020204" pitchFamily="34" charset="0"/>
                <a:cs typeface="Arial" panose="020B0604020202020204" pitchFamily="34" charset="0"/>
              </a:rPr>
              <a:t>8771</a:t>
            </a:r>
            <a:r>
              <a:rPr lang="en-US" sz="6000" b="1" kern="100" dirty="0">
                <a:effectLst/>
                <a:latin typeface="Arial" panose="020B0604020202020204" pitchFamily="34" charset="0"/>
                <a:ea typeface="Aptos" panose="020B0004020202020204" pitchFamily="34" charset="0"/>
                <a:cs typeface="Arial" panose="020B0604020202020204" pitchFamily="34" charset="0"/>
              </a:rPr>
              <a:t> Participating Service Members</a:t>
            </a:r>
          </a:p>
          <a:p>
            <a:pPr marL="0" marR="0">
              <a:lnSpc>
                <a:spcPct val="107000"/>
              </a:lnSpc>
              <a:spcAft>
                <a:spcPts val="800"/>
              </a:spcAft>
            </a:pPr>
            <a:r>
              <a:rPr lang="en-US" sz="9600" b="1" kern="100" dirty="0">
                <a:effectLst/>
                <a:latin typeface="Arial" panose="020B0604020202020204" pitchFamily="34" charset="0"/>
                <a:ea typeface="Aptos" panose="020B0004020202020204" pitchFamily="34" charset="0"/>
                <a:cs typeface="Arial" panose="020B0604020202020204" pitchFamily="34" charset="0"/>
              </a:rPr>
              <a:t>108</a:t>
            </a:r>
          </a:p>
          <a:p>
            <a:pPr marL="0" marR="0">
              <a:lnSpc>
                <a:spcPct val="107000"/>
              </a:lnSpc>
              <a:spcAft>
                <a:spcPts val="800"/>
              </a:spcAft>
            </a:pPr>
            <a:r>
              <a:rPr lang="en-US" sz="6000" b="1" kern="100" dirty="0">
                <a:effectLst/>
                <a:latin typeface="Arial" panose="020B0604020202020204" pitchFamily="34" charset="0"/>
                <a:ea typeface="Aptos" panose="020B0004020202020204" pitchFamily="34" charset="0"/>
                <a:cs typeface="Arial" panose="020B0604020202020204" pitchFamily="34" charset="0"/>
              </a:rPr>
              <a:t>Participating Organizations</a:t>
            </a:r>
          </a:p>
        </p:txBody>
      </p:sp>
      <p:sp>
        <p:nvSpPr>
          <p:cNvPr id="29" name="TextBox 28">
            <a:extLst>
              <a:ext uri="{FF2B5EF4-FFF2-40B4-BE49-F238E27FC236}">
                <a16:creationId xmlns:a16="http://schemas.microsoft.com/office/drawing/2014/main" id="{3D097036-831A-2EEA-4611-EC07F4CBDEE7}"/>
              </a:ext>
            </a:extLst>
          </p:cNvPr>
          <p:cNvSpPr txBox="1">
            <a:spLocks/>
          </p:cNvSpPr>
          <p:nvPr/>
        </p:nvSpPr>
        <p:spPr>
          <a:xfrm>
            <a:off x="19202400" y="18973800"/>
            <a:ext cx="9601200" cy="6182718"/>
          </a:xfrm>
          <a:prstGeom prst="rect">
            <a:avLst/>
          </a:prstGeom>
          <a:noFill/>
          <a:ln>
            <a:solidFill>
              <a:schemeClr val="tx1"/>
            </a:solidFill>
          </a:ln>
        </p:spPr>
        <p:txBody>
          <a:bodyPr wrap="square" lIns="457200" tIns="457200" rIns="457200" rtlCol="0">
            <a:spAutoFit/>
          </a:bodyPr>
          <a:lstStyle/>
          <a:p>
            <a:pPr>
              <a:lnSpc>
                <a:spcPct val="107000"/>
              </a:lnSpc>
              <a:spcAft>
                <a:spcPts val="800"/>
              </a:spcAft>
            </a:pPr>
            <a:r>
              <a:rPr lang="en-US" sz="3000" b="1" kern="100" dirty="0">
                <a:latin typeface="Arial" panose="020B0604020202020204" pitchFamily="34" charset="0"/>
                <a:cs typeface="Arial" panose="020B0604020202020204" pitchFamily="34" charset="0"/>
              </a:rPr>
              <a:t>Command Climate Assessment (CCA)</a:t>
            </a:r>
          </a:p>
          <a:p>
            <a:r>
              <a:rPr lang="en-US" sz="3000" kern="100" dirty="0">
                <a:latin typeface="Arial" panose="020B0604020202020204" pitchFamily="34" charset="0"/>
                <a:cs typeface="Arial" panose="020B0604020202020204" pitchFamily="34" charset="0"/>
              </a:rPr>
              <a:t>The Command Climate Assessment (CCA) enables leadership to understand their DEOCS data and to build an action plan to prevent interpersonal violence and other harmful behaviors. Once leaders understand their organization’s risk and protective factors, they can select evidence-based training, procedures, and policies with the support of the IPPW and other helping programs. The IPPW has met its leadership engagement goals by increasing the number of CCAs from last year of 67 to reach 96 completions this year</a:t>
            </a:r>
            <a:r>
              <a:rPr lang="en-US" sz="3000" dirty="0">
                <a:solidFill>
                  <a:srgbClr val="0E101A"/>
                </a:solidFill>
                <a:effectLst/>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4A639020-2D82-78AA-401B-5A5A51449468}"/>
              </a:ext>
            </a:extLst>
          </p:cNvPr>
          <p:cNvSpPr txBox="1">
            <a:spLocks noGrp="1" noRot="1" noMove="1" noResize="1" noEditPoints="1" noAdjustHandles="1" noChangeArrowheads="1" noChangeShapeType="1"/>
          </p:cNvSpPr>
          <p:nvPr/>
        </p:nvSpPr>
        <p:spPr>
          <a:xfrm>
            <a:off x="29600758" y="10445654"/>
            <a:ext cx="4917842"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MING DEOCS</a:t>
            </a:r>
          </a:p>
          <a:p>
            <a:r>
              <a:rPr lang="en-US" sz="3200" b="1" dirty="0">
                <a:latin typeface="Arial" panose="020B0604020202020204" pitchFamily="34" charset="0"/>
                <a:cs typeface="Arial" panose="020B0604020202020204" pitchFamily="34" charset="0"/>
              </a:rPr>
              <a:t>Completion Percentage </a:t>
            </a:r>
          </a:p>
        </p:txBody>
      </p:sp>
      <p:sp>
        <p:nvSpPr>
          <p:cNvPr id="44" name="TextBox 43">
            <a:extLst>
              <a:ext uri="{FF2B5EF4-FFF2-40B4-BE49-F238E27FC236}">
                <a16:creationId xmlns:a16="http://schemas.microsoft.com/office/drawing/2014/main" id="{A7EE9DA2-5D96-EEBE-0F59-2F58FF058EFD}"/>
              </a:ext>
            </a:extLst>
          </p:cNvPr>
          <p:cNvSpPr txBox="1">
            <a:spLocks noGrp="1" noRot="1" noMove="1" noResize="1" noEditPoints="1" noAdjustHandles="1" noChangeArrowheads="1" noChangeShapeType="1"/>
          </p:cNvSpPr>
          <p:nvPr/>
        </p:nvSpPr>
        <p:spPr>
          <a:xfrm>
            <a:off x="15087600" y="25831799"/>
            <a:ext cx="13716000" cy="5688737"/>
          </a:xfrm>
          <a:prstGeom prst="rect">
            <a:avLst/>
          </a:prstGeom>
          <a:noFill/>
          <a:ln>
            <a:solidFill>
              <a:schemeClr val="tx1"/>
            </a:solidFill>
          </a:ln>
        </p:spPr>
        <p:txBody>
          <a:bodyPr wrap="square" lIns="457200" tIns="457200" rIns="457200" rtlCol="0">
            <a:spAutoFit/>
          </a:bodyPr>
          <a:lstStyle/>
          <a:p>
            <a:pPr>
              <a:spcAft>
                <a:spcPts val="800"/>
              </a:spcAft>
            </a:pPr>
            <a:r>
              <a:rPr lang="en-US" sz="3000" b="1" kern="100" dirty="0">
                <a:latin typeface="Arial" panose="020B0604020202020204" pitchFamily="34" charset="0"/>
                <a:cs typeface="Arial" panose="020B0604020202020204" pitchFamily="34" charset="0"/>
              </a:rPr>
              <a:t>Battlefield Circulations (BFC)</a:t>
            </a:r>
          </a:p>
          <a:p>
            <a:r>
              <a:rPr lang="en-US" sz="3000" kern="100" dirty="0">
                <a:latin typeface="Arial" panose="020B0604020202020204" pitchFamily="34" charset="0"/>
                <a:cs typeface="Arial" panose="020B0604020202020204" pitchFamily="34" charset="0"/>
              </a:rPr>
              <a:t>MING IPPW saw a need to add qualitative data to </a:t>
            </a:r>
          </a:p>
          <a:p>
            <a:r>
              <a:rPr lang="en-US" sz="3000" kern="100" dirty="0">
                <a:latin typeface="Arial" panose="020B0604020202020204" pitchFamily="34" charset="0"/>
                <a:cs typeface="Arial" panose="020B0604020202020204" pitchFamily="34" charset="0"/>
              </a:rPr>
              <a:t>the quantitative of the DEOCS survey to gain clarity </a:t>
            </a:r>
          </a:p>
          <a:p>
            <a:r>
              <a:rPr lang="en-US" sz="3000" kern="100" dirty="0">
                <a:latin typeface="Arial" panose="020B0604020202020204" pitchFamily="34" charset="0"/>
                <a:cs typeface="Arial" panose="020B0604020202020204" pitchFamily="34" charset="0"/>
              </a:rPr>
              <a:t>Regarding risk and protective factors. IPPW staff </a:t>
            </a:r>
          </a:p>
          <a:p>
            <a:r>
              <a:rPr lang="en-US" sz="3000" kern="100" dirty="0">
                <a:latin typeface="Arial" panose="020B0604020202020204" pitchFamily="34" charset="0"/>
                <a:cs typeface="Arial" panose="020B0604020202020204" pitchFamily="34" charset="0"/>
              </a:rPr>
              <a:t>utilized windshield and walking surveys, interviews, </a:t>
            </a:r>
          </a:p>
          <a:p>
            <a:r>
              <a:rPr lang="en-US" sz="3000" kern="100" dirty="0">
                <a:latin typeface="Arial" panose="020B0604020202020204" pitchFamily="34" charset="0"/>
                <a:cs typeface="Arial" panose="020B0604020202020204" pitchFamily="34" charset="0"/>
              </a:rPr>
              <a:t>and group discussions. IPPW renamed these qualitative data collection efforts "Battlefield Circulations (BFC)" for a military context. The IPPW also develops customized questions for each event with unit leadership input before each BFC to ensure the quality of the evaluation. Utilization of existing doctrine allowed for known and consistent application in assessing a unit and aiding in a commander's decision-making.</a:t>
            </a:r>
          </a:p>
        </p:txBody>
      </p:sp>
      <p:sp>
        <p:nvSpPr>
          <p:cNvPr id="47" name="TextBox 9">
            <a:extLst>
              <a:ext uri="{FF2B5EF4-FFF2-40B4-BE49-F238E27FC236}">
                <a16:creationId xmlns:a16="http://schemas.microsoft.com/office/drawing/2014/main" id="{868578D5-929B-6C75-5DD7-50FA93E2A5CA}"/>
              </a:ext>
            </a:extLst>
          </p:cNvPr>
          <p:cNvSpPr txBox="1"/>
          <p:nvPr/>
        </p:nvSpPr>
        <p:spPr>
          <a:xfrm>
            <a:off x="29489400" y="22174200"/>
            <a:ext cx="13716000" cy="5257800"/>
          </a:xfrm>
          <a:prstGeom prst="rect">
            <a:avLst/>
          </a:prstGeom>
          <a:noFill/>
          <a:ln>
            <a:solidFill>
              <a:schemeClr val="tx1"/>
            </a:solidFill>
          </a:ln>
        </p:spPr>
        <p:txBody>
          <a:bodyPr wrap="square" lIns="457200" tIns="457200" rIns="457200"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spcAft>
                <a:spcPts val="800"/>
              </a:spcAft>
            </a:pPr>
            <a:r>
              <a:rPr lang="en-US" sz="3000" b="1" kern="100" dirty="0">
                <a:latin typeface="Arial" panose="020B0604020202020204" pitchFamily="34" charset="0"/>
                <a:cs typeface="Arial" panose="020B0604020202020204" pitchFamily="34" charset="0"/>
              </a:rPr>
              <a:t>Conclusion</a:t>
            </a:r>
          </a:p>
          <a:p>
            <a:r>
              <a:rPr lang="en-US" sz="3000" kern="100" dirty="0">
                <a:latin typeface="Arial" panose="020B0604020202020204" pitchFamily="34" charset="0"/>
                <a:cs typeface="Arial" panose="020B0604020202020204" pitchFamily="34" charset="0"/>
              </a:rPr>
              <a:t>IPPW's work highlights the necessity of integrating military strategic goals with a public health approach to prevention. The use of doctrine-driven processes ensures that prevention programs and interventions are evidence-based and operationally relevant. As the military continues to address harmful behaviors that impact personnel and overall effectiveness, BFCs and Command Climate Assessments' success provides a model for sustainable, proactive prevention efforts. Continued refinement and expansion of these initiatives will be critical in fostering a resilient and mission-ready force.</a:t>
            </a:r>
          </a:p>
        </p:txBody>
      </p:sp>
      <p:pic>
        <p:nvPicPr>
          <p:cNvPr id="56" name="Picture 55" descr="A picture containing tree, outdoor, ground, sky&#10;&#10;AI-generated content may be incorrect.">
            <a:extLst>
              <a:ext uri="{FF2B5EF4-FFF2-40B4-BE49-F238E27FC236}">
                <a16:creationId xmlns:a16="http://schemas.microsoft.com/office/drawing/2014/main" id="{6F44FF74-869F-9C9A-3CF8-36A1F2643D2B}"/>
              </a:ext>
            </a:extLst>
          </p:cNvPr>
          <p:cNvPicPr>
            <a:picLocks/>
          </p:cNvPicPr>
          <p:nvPr/>
        </p:nvPicPr>
        <p:blipFill>
          <a:blip r:embed="rId9">
            <a:extLst>
              <a:ext uri="{28A0092B-C50C-407E-A947-70E740481C1C}">
                <a14:useLocalDpi xmlns:a14="http://schemas.microsoft.com/office/drawing/2010/main" val="0"/>
              </a:ext>
            </a:extLst>
          </a:blip>
          <a:srcRect l="-296" t="28897" r="23806" b="34801"/>
          <a:stretch/>
        </p:blipFill>
        <p:spPr>
          <a:xfrm>
            <a:off x="24917400" y="26289000"/>
            <a:ext cx="3429000" cy="2286000"/>
          </a:xfrm>
          <a:prstGeom prst="rect">
            <a:avLst/>
          </a:prstGeom>
        </p:spPr>
      </p:pic>
      <p:pic>
        <p:nvPicPr>
          <p:cNvPr id="58" name="Picture 57" descr="Qr code&#10;&#10;AI-generated content may be incorrect.">
            <a:extLst>
              <a:ext uri="{FF2B5EF4-FFF2-40B4-BE49-F238E27FC236}">
                <a16:creationId xmlns:a16="http://schemas.microsoft.com/office/drawing/2014/main" id="{3DD762D9-5681-37B6-2889-116AC14016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211440" y="8871561"/>
            <a:ext cx="1588485" cy="1588485"/>
          </a:xfrm>
          <a:prstGeom prst="rect">
            <a:avLst/>
          </a:prstGeom>
        </p:spPr>
      </p:pic>
      <p:graphicFrame>
        <p:nvGraphicFramePr>
          <p:cNvPr id="2" name="Table 1">
            <a:extLst>
              <a:ext uri="{FF2B5EF4-FFF2-40B4-BE49-F238E27FC236}">
                <a16:creationId xmlns:a16="http://schemas.microsoft.com/office/drawing/2014/main" id="{EE665E2C-4316-ACC3-EEBD-FBB7A427806B}"/>
              </a:ext>
            </a:extLst>
          </p:cNvPr>
          <p:cNvGraphicFramePr>
            <a:graphicFrameLocks noGrp="1"/>
          </p:cNvGraphicFramePr>
          <p:nvPr>
            <p:extLst>
              <p:ext uri="{D42A27DB-BD31-4B8C-83A1-F6EECF244321}">
                <p14:modId xmlns:p14="http://schemas.microsoft.com/office/powerpoint/2010/main" val="2111899922"/>
              </p:ext>
            </p:extLst>
          </p:nvPr>
        </p:nvGraphicFramePr>
        <p:xfrm>
          <a:off x="36834506" y="12115801"/>
          <a:ext cx="6370807" cy="9371886"/>
        </p:xfrm>
        <a:graphic>
          <a:graphicData uri="http://schemas.openxmlformats.org/drawingml/2006/table">
            <a:tbl>
              <a:tblPr bandRow="1">
                <a:tableStyleId>{5C22544A-7EE6-4342-B048-85BDC9FD1C3A}</a:tableStyleId>
              </a:tblPr>
              <a:tblGrid>
                <a:gridCol w="3999928">
                  <a:extLst>
                    <a:ext uri="{9D8B030D-6E8A-4147-A177-3AD203B41FA5}">
                      <a16:colId xmlns:a16="http://schemas.microsoft.com/office/drawing/2014/main" val="1703851090"/>
                    </a:ext>
                  </a:extLst>
                </a:gridCol>
                <a:gridCol w="790293">
                  <a:extLst>
                    <a:ext uri="{9D8B030D-6E8A-4147-A177-3AD203B41FA5}">
                      <a16:colId xmlns:a16="http://schemas.microsoft.com/office/drawing/2014/main" val="1563391271"/>
                    </a:ext>
                  </a:extLst>
                </a:gridCol>
                <a:gridCol w="790293">
                  <a:extLst>
                    <a:ext uri="{9D8B030D-6E8A-4147-A177-3AD203B41FA5}">
                      <a16:colId xmlns:a16="http://schemas.microsoft.com/office/drawing/2014/main" val="3503085214"/>
                    </a:ext>
                  </a:extLst>
                </a:gridCol>
                <a:gridCol w="790293">
                  <a:extLst>
                    <a:ext uri="{9D8B030D-6E8A-4147-A177-3AD203B41FA5}">
                      <a16:colId xmlns:a16="http://schemas.microsoft.com/office/drawing/2014/main" val="2421685175"/>
                    </a:ext>
                  </a:extLst>
                </a:gridCol>
              </a:tblGrid>
              <a:tr h="527572">
                <a:tc gridSpan="4">
                  <a:txBody>
                    <a:bodyPr/>
                    <a:lstStyle/>
                    <a:p>
                      <a:pPr marL="0" algn="ctr" rtl="0" eaLnBrk="1" fontAlgn="ctr" latinLnBrk="0" hangingPunct="1"/>
                      <a:r>
                        <a:rPr lang="en-US" sz="3200" b="1" i="0" u="none" strike="noStrike" kern="1200" dirty="0">
                          <a:solidFill>
                            <a:srgbClr val="FFFFFF"/>
                          </a:solidFill>
                          <a:effectLst/>
                          <a:latin typeface="Arial"/>
                        </a:rPr>
                        <a:t>DEOCS Risk Factors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584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923566"/>
                  </a:ext>
                </a:extLst>
              </a:tr>
              <a:tr h="439644">
                <a:tc>
                  <a:txBody>
                    <a:bodyPr/>
                    <a:lstStyle/>
                    <a:p>
                      <a:pPr marL="0" algn="ctr" rtl="0" eaLnBrk="1" fontAlgn="ctr" latinLnBrk="0" hangingPunct="1"/>
                      <a:r>
                        <a:rPr lang="en-US" sz="2400" b="0" i="0" u="none" strike="noStrike" kern="1200" dirty="0">
                          <a:solidFill>
                            <a:srgbClr val="000000"/>
                          </a:solidFill>
                          <a:effectLst/>
                          <a:latin typeface="Arial"/>
                        </a:rPr>
                        <a:t>Factors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tc>
                  <a:txBody>
                    <a:bodyPr/>
                    <a:lstStyle/>
                    <a:p>
                      <a:pPr marL="0" algn="ctr" rtl="0" eaLnBrk="1" fontAlgn="ctr" latinLnBrk="0" hangingPunct="1"/>
                      <a:r>
                        <a:rPr lang="en-US" sz="2400" b="0" i="0" u="none" strike="noStrike" kern="1200" dirty="0">
                          <a:solidFill>
                            <a:schemeClr val="dk1"/>
                          </a:solidFill>
                          <a:effectLst/>
                          <a:latin typeface="Arial"/>
                          <a:ea typeface="+mn-ea"/>
                          <a:cs typeface="+mn-cs"/>
                        </a:rPr>
                        <a:t>FY24</a:t>
                      </a:r>
                    </a:p>
                  </a:txBody>
                  <a:tcPr marL="5715" marR="5715"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tc>
                  <a:txBody>
                    <a:bodyPr/>
                    <a:lstStyle/>
                    <a:p>
                      <a:pPr marL="0" algn="ctr" rtl="0" eaLnBrk="1" fontAlgn="ctr" latinLnBrk="0" hangingPunct="1"/>
                      <a:r>
                        <a:rPr lang="en-US" sz="2400" b="0" i="0" u="none" strike="noStrike" dirty="0">
                          <a:effectLst/>
                          <a:latin typeface="Arial"/>
                        </a:rPr>
                        <a:t>FY23</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tc>
                  <a:txBody>
                    <a:bodyPr/>
                    <a:lstStyle/>
                    <a:p>
                      <a:pPr marL="0" algn="ctr" rtl="0" eaLnBrk="1" fontAlgn="ctr" latinLnBrk="0" hangingPunct="1"/>
                      <a:r>
                        <a:rPr lang="en-US" sz="2400" b="0" i="0" u="none" strike="noStrike" kern="1200" dirty="0">
                          <a:solidFill>
                            <a:schemeClr val="dk1"/>
                          </a:solidFill>
                          <a:effectLst/>
                          <a:latin typeface="Arial"/>
                          <a:ea typeface="+mn-ea"/>
                          <a:cs typeface="+mn-cs"/>
                        </a:rPr>
                        <a:t>NGB</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extLst>
                  <a:ext uri="{0D108BD9-81ED-4DB2-BD59-A6C34878D82A}">
                    <a16:rowId xmlns:a16="http://schemas.microsoft.com/office/drawing/2014/main" val="4096306023"/>
                  </a:ext>
                </a:extLst>
              </a:tr>
              <a:tr h="445201">
                <a:tc>
                  <a:txBody>
                    <a:bodyPr/>
                    <a:lstStyle/>
                    <a:p>
                      <a:pPr marL="0" algn="ctr" rtl="0" eaLnBrk="1" fontAlgn="ctr" latinLnBrk="0" hangingPunct="1"/>
                      <a:r>
                        <a:rPr lang="en-US" sz="2400" b="0" i="0" u="none" strike="noStrike" kern="1200" dirty="0">
                          <a:solidFill>
                            <a:srgbClr val="000000"/>
                          </a:solidFill>
                          <a:effectLst/>
                          <a:latin typeface="Arial"/>
                        </a:rPr>
                        <a:t>Stress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34%</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35%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33%</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3180814"/>
                  </a:ext>
                </a:extLst>
              </a:tr>
              <a:tr h="724777">
                <a:tc>
                  <a:txBody>
                    <a:bodyPr/>
                    <a:lstStyle/>
                    <a:p>
                      <a:pPr marL="0" algn="ctr" rtl="0" eaLnBrk="1" fontAlgn="ctr" latinLnBrk="0" hangingPunct="1"/>
                      <a:r>
                        <a:rPr lang="en-US" sz="2400" b="0" i="0" u="none" strike="noStrike" kern="1200" dirty="0">
                          <a:solidFill>
                            <a:srgbClr val="000000"/>
                          </a:solidFill>
                          <a:effectLst/>
                          <a:latin typeface="Arial"/>
                        </a:rPr>
                        <a:t>Racially Harassing</a:t>
                      </a:r>
                    </a:p>
                    <a:p>
                      <a:pPr marL="0" algn="ctr" rtl="0" eaLnBrk="1" fontAlgn="ctr" latinLnBrk="0" hangingPunct="1"/>
                      <a:r>
                        <a:rPr lang="en-US" sz="2400" b="0" i="0" u="none" strike="noStrike" kern="1200" dirty="0">
                          <a:solidFill>
                            <a:srgbClr val="000000"/>
                          </a:solidFill>
                          <a:effectLst/>
                          <a:latin typeface="Arial"/>
                        </a:rPr>
                        <a:t>Behaviors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16%</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17%</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17%</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256749"/>
                  </a:ext>
                </a:extLst>
              </a:tr>
              <a:tr h="724777">
                <a:tc>
                  <a:txBody>
                    <a:bodyPr/>
                    <a:lstStyle/>
                    <a:p>
                      <a:pPr marL="0" algn="ctr" rtl="0" eaLnBrk="1" fontAlgn="ctr" latinLnBrk="0" hangingPunct="1"/>
                      <a:r>
                        <a:rPr lang="en-US" sz="2400" b="0" i="0" u="none" strike="noStrike" kern="1200" dirty="0">
                          <a:solidFill>
                            <a:srgbClr val="000000"/>
                          </a:solidFill>
                          <a:effectLst/>
                          <a:latin typeface="Arial"/>
                        </a:rPr>
                        <a:t>Sexually Harassing</a:t>
                      </a:r>
                    </a:p>
                    <a:p>
                      <a:pPr marL="0" algn="ctr" rtl="0" eaLnBrk="1" fontAlgn="ctr" latinLnBrk="0" hangingPunct="1"/>
                      <a:r>
                        <a:rPr lang="en-US" sz="2400" b="0" i="0" u="none" strike="noStrike" kern="1200" dirty="0">
                          <a:solidFill>
                            <a:srgbClr val="000000"/>
                          </a:solidFill>
                          <a:effectLst/>
                          <a:latin typeface="Arial"/>
                        </a:rPr>
                        <a:t>Behaviors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16%</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17%</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1186122"/>
                  </a:ext>
                </a:extLst>
              </a:tr>
              <a:tr h="1063365">
                <a:tc>
                  <a:txBody>
                    <a:bodyPr/>
                    <a:lstStyle/>
                    <a:p>
                      <a:pPr marL="0" algn="ctr" rtl="0" eaLnBrk="1" fontAlgn="ctr" latinLnBrk="0" hangingPunct="1"/>
                      <a:r>
                        <a:rPr lang="en-US" sz="2400" b="0" i="0" u="none" strike="noStrike" kern="1200" dirty="0">
                          <a:solidFill>
                            <a:srgbClr val="000000"/>
                          </a:solidFill>
                          <a:effectLst/>
                          <a:latin typeface="Arial"/>
                        </a:rPr>
                        <a:t>Passive Leadership</a:t>
                      </a:r>
                    </a:p>
                    <a:p>
                      <a:pPr marL="0" algn="ctr" rtl="0" eaLnBrk="1" fontAlgn="ctr" latinLnBrk="0" hangingPunct="1"/>
                      <a:r>
                        <a:rPr lang="en-US" sz="2400" b="0" i="0" u="none" strike="noStrike" kern="1200" dirty="0">
                          <a:solidFill>
                            <a:srgbClr val="000000"/>
                          </a:solidFill>
                          <a:effectLst/>
                          <a:latin typeface="Arial"/>
                        </a:rPr>
                        <a:t>Non-Commissioned Officers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13%</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5932489"/>
                  </a:ext>
                </a:extLst>
              </a:tr>
              <a:tr h="724777">
                <a:tc>
                  <a:txBody>
                    <a:bodyPr/>
                    <a:lstStyle/>
                    <a:p>
                      <a:pPr marL="0" algn="ctr" rtl="0" eaLnBrk="1" fontAlgn="ctr" latinLnBrk="0" hangingPunct="1"/>
                      <a:r>
                        <a:rPr lang="en-US" sz="2400" b="0" i="0" u="none" strike="noStrike" kern="1200" dirty="0">
                          <a:solidFill>
                            <a:srgbClr val="000000"/>
                          </a:solidFill>
                          <a:effectLst/>
                          <a:latin typeface="Arial"/>
                        </a:rPr>
                        <a:t>Passive Leadership</a:t>
                      </a:r>
                    </a:p>
                    <a:p>
                      <a:pPr marL="0" algn="ctr" rtl="0" eaLnBrk="1" fontAlgn="ctr" latinLnBrk="0" hangingPunct="1"/>
                      <a:r>
                        <a:rPr lang="en-US" sz="2400" b="0" i="0" u="none" strike="noStrike" kern="1200" dirty="0">
                          <a:solidFill>
                            <a:srgbClr val="000000"/>
                          </a:solidFill>
                          <a:effectLst/>
                          <a:latin typeface="Arial"/>
                        </a:rPr>
                        <a:t>Officers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17%</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18%</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6912881"/>
                  </a:ext>
                </a:extLst>
              </a:tr>
              <a:tr h="445201">
                <a:tc>
                  <a:txBody>
                    <a:bodyPr/>
                    <a:lstStyle/>
                    <a:p>
                      <a:pPr marL="0" algn="ctr" rtl="0" eaLnBrk="1" fontAlgn="ctr" latinLnBrk="0" hangingPunct="1"/>
                      <a:r>
                        <a:rPr lang="en-US" sz="2400" b="0" i="0" u="none" strike="noStrike" kern="1200" dirty="0">
                          <a:solidFill>
                            <a:srgbClr val="000000"/>
                          </a:solidFill>
                          <a:effectLst/>
                          <a:latin typeface="Arial"/>
                        </a:rPr>
                        <a:t>Sexist Behaviors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9%</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10%</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9%</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5931129"/>
                  </a:ext>
                </a:extLst>
              </a:tr>
              <a:tr h="445201">
                <a:tc>
                  <a:txBody>
                    <a:bodyPr/>
                    <a:lstStyle/>
                    <a:p>
                      <a:pPr marL="0" algn="ctr" rtl="0" eaLnBrk="1" fontAlgn="ctr" latinLnBrk="0" hangingPunct="1"/>
                      <a:r>
                        <a:rPr lang="en-US" sz="2400" b="0" i="0" u="none" strike="noStrike" kern="1200">
                          <a:solidFill>
                            <a:srgbClr val="000000"/>
                          </a:solidFill>
                          <a:effectLst/>
                          <a:latin typeface="Arial"/>
                        </a:rPr>
                        <a:t>Workplace Hostility</a:t>
                      </a:r>
                      <a:endParaRPr lang="en-US" sz="2400" b="0" i="0" u="none" strike="noStrike">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10%</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12%</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12%</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3839785"/>
                  </a:ext>
                </a:extLst>
              </a:tr>
              <a:tr h="724777">
                <a:tc>
                  <a:txBody>
                    <a:bodyPr/>
                    <a:lstStyle/>
                    <a:p>
                      <a:pPr marL="0" algn="ctr" rtl="0" eaLnBrk="1" fontAlgn="ctr" latinLnBrk="0" hangingPunct="1"/>
                      <a:r>
                        <a:rPr lang="en-US" sz="2400" b="0" i="0" u="none" strike="noStrike" kern="1200" dirty="0">
                          <a:solidFill>
                            <a:srgbClr val="000000"/>
                          </a:solidFill>
                          <a:effectLst/>
                          <a:latin typeface="Arial"/>
                        </a:rPr>
                        <a:t>Toxic Leader Immediate Supervisor</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7%</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8%</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9%</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4037828"/>
                  </a:ext>
                </a:extLst>
              </a:tr>
              <a:tr h="1063365">
                <a:tc>
                  <a:txBody>
                    <a:bodyPr/>
                    <a:lstStyle/>
                    <a:p>
                      <a:pPr marL="0" algn="ctr" rtl="0" eaLnBrk="1" fontAlgn="ctr" latinLnBrk="0" hangingPunct="1"/>
                      <a:r>
                        <a:rPr lang="en-US" sz="2400" b="0" i="0" u="none" strike="noStrike" kern="1200" dirty="0">
                          <a:solidFill>
                            <a:srgbClr val="000000"/>
                          </a:solidFill>
                          <a:effectLst/>
                          <a:latin typeface="Arial"/>
                        </a:rPr>
                        <a:t>Toxic Leader </a:t>
                      </a:r>
                    </a:p>
                    <a:p>
                      <a:pPr marL="0" algn="ctr" rtl="0" eaLnBrk="1" fontAlgn="ctr" latinLnBrk="0" hangingPunct="1"/>
                      <a:r>
                        <a:rPr lang="en-US" sz="2400" b="0" i="0" u="none" strike="noStrike" kern="1200" dirty="0">
                          <a:solidFill>
                            <a:srgbClr val="000000"/>
                          </a:solidFill>
                          <a:effectLst/>
                          <a:latin typeface="Arial"/>
                        </a:rPr>
                        <a:t>Non-Commissioned Officers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6%</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6%</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1356676"/>
                  </a:ext>
                </a:extLst>
              </a:tr>
              <a:tr h="445201">
                <a:tc>
                  <a:txBody>
                    <a:bodyPr/>
                    <a:lstStyle/>
                    <a:p>
                      <a:pPr marL="0" algn="ctr" rtl="0" eaLnBrk="1" fontAlgn="ctr" latinLnBrk="0" hangingPunct="1"/>
                      <a:r>
                        <a:rPr lang="en-US" sz="2400" b="0" i="0" u="none" strike="noStrike" kern="1200" dirty="0">
                          <a:solidFill>
                            <a:srgbClr val="000000"/>
                          </a:solidFill>
                          <a:effectLst/>
                          <a:latin typeface="Arial"/>
                        </a:rPr>
                        <a:t>Binge Drinking</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4%</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5%</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4%</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870530"/>
                  </a:ext>
                </a:extLst>
              </a:tr>
              <a:tr h="445201">
                <a:tc>
                  <a:txBody>
                    <a:bodyPr/>
                    <a:lstStyle/>
                    <a:p>
                      <a:pPr marL="0" algn="ctr" rtl="0" eaLnBrk="1" fontAlgn="ctr" latinLnBrk="0" hangingPunct="1"/>
                      <a:r>
                        <a:rPr lang="en-US" sz="2400" b="0" i="0" u="none" strike="noStrike" kern="1200" dirty="0">
                          <a:solidFill>
                            <a:srgbClr val="000000"/>
                          </a:solidFill>
                          <a:effectLst/>
                          <a:latin typeface="Arial"/>
                        </a:rPr>
                        <a:t>Alcohol Impaired Memory</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&lt;1%</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rPr>
                        <a:t>1%</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4037400"/>
                  </a:ext>
                </a:extLst>
              </a:tr>
              <a:tr h="1084356">
                <a:tc gridSpan="4">
                  <a:txBody>
                    <a:bodyPr/>
                    <a:lstStyle/>
                    <a:p>
                      <a:pPr marL="0" algn="ctr" rtl="0" eaLnBrk="1" fontAlgn="ctr" latinLnBrk="0" hangingPunct="1"/>
                      <a:r>
                        <a:rPr lang="en-US" sz="2400" b="0" i="0" u="none" strike="noStrike" dirty="0">
                          <a:effectLst/>
                          <a:latin typeface="Arial"/>
                        </a:rPr>
                        <a:t>DEOCS risk factors of all Service Members in the MING for FY23 and FY24 compared to the NGB average from FY 23 (lower is better)</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rtl="0" eaLnBrk="1" fontAlgn="ctr" latinLnBrk="0" hangingPunct="1"/>
                      <a:endParaRPr lang="en-US" sz="3200" b="0" i="0" u="none" strike="noStrike">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rtl="0" eaLnBrk="1" fontAlgn="ctr" latinLnBrk="0" hangingPunct="1"/>
                      <a:endParaRPr lang="en-US" sz="32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rtl="0" eaLnBrk="1" fontAlgn="ctr" latinLnBrk="0" hangingPunct="1"/>
                      <a:endParaRPr lang="en-US" sz="32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6772168"/>
                  </a:ext>
                </a:extLst>
              </a:tr>
            </a:tbl>
          </a:graphicData>
        </a:graphic>
      </p:graphicFrame>
      <p:graphicFrame>
        <p:nvGraphicFramePr>
          <p:cNvPr id="3" name="Table 2">
            <a:extLst>
              <a:ext uri="{FF2B5EF4-FFF2-40B4-BE49-F238E27FC236}">
                <a16:creationId xmlns:a16="http://schemas.microsoft.com/office/drawing/2014/main" id="{C2B74A06-1CCF-8FAA-E48F-59950367AA3C}"/>
              </a:ext>
            </a:extLst>
          </p:cNvPr>
          <p:cNvGraphicFramePr>
            <a:graphicFrameLocks noGrp="1"/>
          </p:cNvGraphicFramePr>
          <p:nvPr>
            <p:extLst>
              <p:ext uri="{D42A27DB-BD31-4B8C-83A1-F6EECF244321}">
                <p14:modId xmlns:p14="http://schemas.microsoft.com/office/powerpoint/2010/main" val="1375823109"/>
              </p:ext>
            </p:extLst>
          </p:nvPr>
        </p:nvGraphicFramePr>
        <p:xfrm>
          <a:off x="29489400" y="12106273"/>
          <a:ext cx="6850327" cy="9371885"/>
        </p:xfrm>
        <a:graphic>
          <a:graphicData uri="http://schemas.openxmlformats.org/drawingml/2006/table">
            <a:tbl>
              <a:tblPr bandRow="1">
                <a:tableStyleId>{5C22544A-7EE6-4342-B048-85BDC9FD1C3A}</a:tableStyleId>
              </a:tblPr>
              <a:tblGrid>
                <a:gridCol w="4300999">
                  <a:extLst>
                    <a:ext uri="{9D8B030D-6E8A-4147-A177-3AD203B41FA5}">
                      <a16:colId xmlns:a16="http://schemas.microsoft.com/office/drawing/2014/main" val="1703851090"/>
                    </a:ext>
                  </a:extLst>
                </a:gridCol>
                <a:gridCol w="849776">
                  <a:extLst>
                    <a:ext uri="{9D8B030D-6E8A-4147-A177-3AD203B41FA5}">
                      <a16:colId xmlns:a16="http://schemas.microsoft.com/office/drawing/2014/main" val="1563391271"/>
                    </a:ext>
                  </a:extLst>
                </a:gridCol>
                <a:gridCol w="849776">
                  <a:extLst>
                    <a:ext uri="{9D8B030D-6E8A-4147-A177-3AD203B41FA5}">
                      <a16:colId xmlns:a16="http://schemas.microsoft.com/office/drawing/2014/main" val="3503085214"/>
                    </a:ext>
                  </a:extLst>
                </a:gridCol>
                <a:gridCol w="849776">
                  <a:extLst>
                    <a:ext uri="{9D8B030D-6E8A-4147-A177-3AD203B41FA5}">
                      <a16:colId xmlns:a16="http://schemas.microsoft.com/office/drawing/2014/main" val="2421685175"/>
                    </a:ext>
                  </a:extLst>
                </a:gridCol>
              </a:tblGrid>
              <a:tr h="582694">
                <a:tc gridSpan="4">
                  <a:txBody>
                    <a:bodyPr/>
                    <a:lstStyle/>
                    <a:p>
                      <a:pPr marL="0" algn="ctr" rtl="0" eaLnBrk="1" fontAlgn="ctr" latinLnBrk="0" hangingPunct="1"/>
                      <a:r>
                        <a:rPr lang="en-US" sz="3200" b="1" i="0" u="none" strike="noStrike" kern="1200" dirty="0">
                          <a:solidFill>
                            <a:srgbClr val="FFFFFF"/>
                          </a:solidFill>
                          <a:effectLst/>
                          <a:latin typeface="Arial"/>
                        </a:rPr>
                        <a:t>DEOCS Protective Factors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584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9923566"/>
                  </a:ext>
                </a:extLst>
              </a:tr>
              <a:tr h="485578">
                <a:tc>
                  <a:txBody>
                    <a:bodyPr/>
                    <a:lstStyle/>
                    <a:p>
                      <a:pPr marL="0" algn="ctr" rtl="0" eaLnBrk="1" fontAlgn="ctr" latinLnBrk="0" hangingPunct="1"/>
                      <a:r>
                        <a:rPr lang="en-US" sz="2400" b="0" i="0" u="none" strike="noStrike" kern="1200" dirty="0">
                          <a:solidFill>
                            <a:srgbClr val="000000"/>
                          </a:solidFill>
                          <a:effectLst/>
                          <a:latin typeface="Arial"/>
                        </a:rPr>
                        <a:t>Factors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tc>
                  <a:txBody>
                    <a:bodyPr/>
                    <a:lstStyle/>
                    <a:p>
                      <a:pPr marL="0" algn="ctr" rtl="0" eaLnBrk="1" fontAlgn="ctr" latinLnBrk="0" hangingPunct="1"/>
                      <a:r>
                        <a:rPr lang="en-US" sz="2400" b="0" i="0" u="none" strike="noStrike" kern="1200" dirty="0">
                          <a:solidFill>
                            <a:schemeClr val="dk1"/>
                          </a:solidFill>
                          <a:effectLst/>
                          <a:latin typeface="Arial"/>
                          <a:ea typeface="+mn-ea"/>
                          <a:cs typeface="+mn-cs"/>
                        </a:rPr>
                        <a:t>FY24</a:t>
                      </a:r>
                    </a:p>
                  </a:txBody>
                  <a:tcPr marL="5715" marR="5715" marT="571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tc>
                  <a:txBody>
                    <a:bodyPr/>
                    <a:lstStyle/>
                    <a:p>
                      <a:pPr marL="0" algn="ctr" rtl="0" eaLnBrk="1" fontAlgn="ctr" latinLnBrk="0" hangingPunct="1"/>
                      <a:r>
                        <a:rPr lang="en-US" sz="2400" b="0" i="0" u="none" strike="noStrike" dirty="0">
                          <a:effectLst/>
                          <a:latin typeface="Arial"/>
                        </a:rPr>
                        <a:t>FY23</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tc>
                  <a:txBody>
                    <a:bodyPr/>
                    <a:lstStyle/>
                    <a:p>
                      <a:pPr marL="0" algn="ctr" rtl="0" eaLnBrk="1" fontAlgn="ctr" latinLnBrk="0" hangingPunct="1"/>
                      <a:r>
                        <a:rPr lang="en-US" sz="2400" b="0" i="0" u="none" strike="noStrike" kern="1200" dirty="0">
                          <a:solidFill>
                            <a:schemeClr val="dk1"/>
                          </a:solidFill>
                          <a:effectLst/>
                          <a:latin typeface="Arial"/>
                          <a:ea typeface="+mn-ea"/>
                          <a:cs typeface="+mn-cs"/>
                        </a:rPr>
                        <a:t>NGB</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8A6"/>
                    </a:solidFill>
                  </a:tcPr>
                </a:tc>
                <a:extLst>
                  <a:ext uri="{0D108BD9-81ED-4DB2-BD59-A6C34878D82A}">
                    <a16:rowId xmlns:a16="http://schemas.microsoft.com/office/drawing/2014/main" val="4096306023"/>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Supportive Leader</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a:solidFill>
                            <a:srgbClr val="000000"/>
                          </a:solidFill>
                          <a:effectLst/>
                          <a:latin typeface="Arial"/>
                          <a:ea typeface="+mn-ea"/>
                          <a:cs typeface="+mn-cs"/>
                        </a:rPr>
                        <a:t>85%</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3180814"/>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Firearms Stored</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82%</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81%</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81%</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256749"/>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Cohesion</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80%</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a:solidFill>
                            <a:srgbClr val="000000"/>
                          </a:solidFill>
                          <a:effectLst/>
                          <a:latin typeface="Arial"/>
                          <a:ea typeface="+mn-ea"/>
                          <a:cs typeface="+mn-cs"/>
                        </a:rPr>
                        <a:t>77%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1186122"/>
                  </a:ext>
                </a:extLst>
              </a:tr>
              <a:tr h="1290865">
                <a:tc>
                  <a:txBody>
                    <a:bodyPr/>
                    <a:lstStyle/>
                    <a:p>
                      <a:pPr marL="0" marR="0" lvl="0" indent="0" algn="ctr" defTabSz="438912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rgbClr val="000000"/>
                          </a:solidFill>
                          <a:effectLst/>
                          <a:latin typeface="Arial"/>
                          <a:ea typeface="+mn-ea"/>
                          <a:cs typeface="+mn-cs"/>
                        </a:rPr>
                        <a:t>Transformational Leader </a:t>
                      </a:r>
                    </a:p>
                    <a:p>
                      <a:pPr marL="0" marR="0" lvl="0" indent="0" algn="ctr" defTabSz="438912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rgbClr val="000000"/>
                          </a:solidFill>
                          <a:effectLst/>
                          <a:latin typeface="Arial"/>
                        </a:rPr>
                        <a:t>Non-Commissioned Officers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79%</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74%</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75%</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5932489"/>
                  </a:ext>
                </a:extLst>
              </a:tr>
              <a:tr h="896145">
                <a:tc>
                  <a:txBody>
                    <a:bodyPr/>
                    <a:lstStyle/>
                    <a:p>
                      <a:pPr marL="0" marR="0" lvl="0" indent="0" algn="ctr" defTabSz="438912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rgbClr val="000000"/>
                          </a:solidFill>
                          <a:effectLst/>
                          <a:latin typeface="Arial"/>
                          <a:ea typeface="+mn-ea"/>
                          <a:cs typeface="+mn-cs"/>
                        </a:rPr>
                        <a:t>Transformational Leader </a:t>
                      </a:r>
                      <a:r>
                        <a:rPr lang="en-US" sz="2400" b="0" i="0" u="none" strike="noStrike" kern="1200" dirty="0">
                          <a:solidFill>
                            <a:srgbClr val="000000"/>
                          </a:solidFill>
                          <a:effectLst/>
                          <a:latin typeface="Arial"/>
                        </a:rPr>
                        <a:t>Officers</a:t>
                      </a:r>
                      <a:endParaRPr lang="en-US" sz="24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74%</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75%</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6912881"/>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Inclusion</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75%</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76%</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5931129"/>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Engaged &amp; Committed</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73%</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75%</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76%</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3839785"/>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Connectedness</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79%</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79%</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79%</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4037828"/>
                  </a:ext>
                </a:extLst>
              </a:tr>
              <a:tr h="530651">
                <a:tc>
                  <a:txBody>
                    <a:bodyPr/>
                    <a:lstStyle/>
                    <a:p>
                      <a:pPr marL="0" algn="ctr" rtl="0" eaLnBrk="1" fontAlgn="ctr" latinLnBrk="0" hangingPunct="1"/>
                      <a:r>
                        <a:rPr lang="en-US" sz="2400" b="0" i="0" u="none" strike="noStrike" kern="1200">
                          <a:solidFill>
                            <a:srgbClr val="000000"/>
                          </a:solidFill>
                          <a:effectLst/>
                          <a:latin typeface="Arial"/>
                          <a:ea typeface="+mn-ea"/>
                          <a:cs typeface="+mn-cs"/>
                        </a:rPr>
                        <a:t>Work-life Balance</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67%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a:solidFill>
                            <a:srgbClr val="000000"/>
                          </a:solidFill>
                          <a:effectLst/>
                          <a:latin typeface="Arial"/>
                          <a:ea typeface="+mn-ea"/>
                          <a:cs typeface="+mn-cs"/>
                        </a:rPr>
                        <a:t>67%</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71%</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1356676"/>
                  </a:ext>
                </a:extLst>
              </a:tr>
              <a:tr h="530651">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Fair Treatment</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66%</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64%</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80%</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870530"/>
                  </a:ext>
                </a:extLst>
              </a:tr>
              <a:tr h="530651">
                <a:tc>
                  <a:txBody>
                    <a:bodyPr/>
                    <a:lstStyle/>
                    <a:p>
                      <a:pPr marL="0" algn="ctr" rtl="0" eaLnBrk="1" fontAlgn="ctr" latinLnBrk="0" hangingPunct="1"/>
                      <a:r>
                        <a:rPr lang="en-US" sz="2400" b="0" i="0" u="none" strike="noStrike" kern="1200">
                          <a:solidFill>
                            <a:srgbClr val="000000"/>
                          </a:solidFill>
                          <a:effectLst/>
                          <a:latin typeface="Arial"/>
                          <a:ea typeface="+mn-ea"/>
                          <a:cs typeface="+mn-cs"/>
                        </a:rPr>
                        <a:t>Morale</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52%</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50%</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eaLnBrk="1" fontAlgn="ctr" latinLnBrk="0" hangingPunct="1"/>
                      <a:r>
                        <a:rPr lang="en-US" sz="2400" b="0" i="0" u="none" strike="noStrike" kern="1200" dirty="0">
                          <a:solidFill>
                            <a:srgbClr val="000000"/>
                          </a:solidFill>
                          <a:effectLst/>
                          <a:latin typeface="Arial"/>
                          <a:ea typeface="+mn-ea"/>
                          <a:cs typeface="+mn-cs"/>
                        </a:rPr>
                        <a:t>53%</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4037400"/>
                  </a:ext>
                </a:extLst>
              </a:tr>
              <a:tr h="1340744">
                <a:tc gridSpan="4">
                  <a:txBody>
                    <a:bodyPr/>
                    <a:lstStyle/>
                    <a:p>
                      <a:pPr marL="0" algn="ctr" rtl="0" eaLnBrk="1" fontAlgn="ctr" latinLnBrk="0" hangingPunct="1"/>
                      <a:r>
                        <a:rPr lang="en-US" sz="2400" b="0" i="0" u="none" strike="noStrike" dirty="0">
                          <a:effectLst/>
                          <a:latin typeface="Arial"/>
                        </a:rPr>
                        <a:t>DEOCS risk factors of all Service Members in the MING for FY23 and FY24 compared to the NGB average from FY 23 (higher is better)</a:t>
                      </a: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rtl="0" eaLnBrk="1" fontAlgn="ctr" latinLnBrk="0" hangingPunct="1"/>
                      <a:endParaRPr lang="en-US" sz="3200" b="0" i="0" u="none" strike="noStrike">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rtl="0" eaLnBrk="1" fontAlgn="ctr" latinLnBrk="0" hangingPunct="1"/>
                      <a:endParaRPr lang="en-US" sz="32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algn="ctr" rtl="0" eaLnBrk="1" fontAlgn="ctr" latinLnBrk="0" hangingPunct="1"/>
                      <a:endParaRPr lang="en-US" sz="3200" b="0" i="0" u="none" strike="noStrike" dirty="0">
                        <a:effectLst/>
                        <a:latin typeface="Arial"/>
                      </a:endParaRPr>
                    </a:p>
                  </a:txBody>
                  <a:tcPr marL="5715" marR="5715" marT="5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6772168"/>
                  </a:ext>
                </a:extLst>
              </a:tr>
            </a:tbl>
          </a:graphicData>
        </a:graphic>
      </p:graphicFrame>
      <p:sp>
        <p:nvSpPr>
          <p:cNvPr id="24" name="TextBox 23">
            <a:extLst>
              <a:ext uri="{FF2B5EF4-FFF2-40B4-BE49-F238E27FC236}">
                <a16:creationId xmlns:a16="http://schemas.microsoft.com/office/drawing/2014/main" id="{0CD73A6D-CCAA-12A9-B30F-C6BD520E31D1}"/>
              </a:ext>
            </a:extLst>
          </p:cNvPr>
          <p:cNvSpPr txBox="1">
            <a:spLocks/>
          </p:cNvSpPr>
          <p:nvPr/>
        </p:nvSpPr>
        <p:spPr>
          <a:xfrm>
            <a:off x="685800" y="17845548"/>
            <a:ext cx="4728039" cy="4339650"/>
          </a:xfrm>
          <a:prstGeom prst="rect">
            <a:avLst/>
          </a:prstGeom>
          <a:noFill/>
        </p:spPr>
        <p:txBody>
          <a:bodyPr wrap="square" rtlCol="0">
            <a:spAutoFit/>
          </a:bodyPr>
          <a:lstStyle/>
          <a:p>
            <a:r>
              <a:rPr lang="en-US" sz="1600" dirty="0"/>
              <a:t>Penny serves in MING with Adam Lavigne, a chaplain and IPPW prevention specialist. </a:t>
            </a:r>
          </a:p>
          <a:p>
            <a:r>
              <a:rPr lang="en-US" sz="1600" dirty="0"/>
              <a:t>She is trained and certified through </a:t>
            </a:r>
          </a:p>
          <a:p>
            <a:r>
              <a:rPr lang="en-US" sz="1600" dirty="0"/>
              <a:t>Puppies Behind Bars, New York, and </a:t>
            </a:r>
          </a:p>
          <a:p>
            <a:r>
              <a:rPr lang="en-US" sz="1600" dirty="0"/>
              <a:t>accredited through Assistance </a:t>
            </a:r>
          </a:p>
          <a:p>
            <a:r>
              <a:rPr lang="en-US" sz="1600" dirty="0"/>
              <a:t>Dogs International​. Penny </a:t>
            </a:r>
          </a:p>
          <a:p>
            <a:r>
              <a:rPr lang="en-US" sz="1600" dirty="0"/>
              <a:t>helps to reduce stress </a:t>
            </a:r>
          </a:p>
          <a:p>
            <a:r>
              <a:rPr lang="en-US" sz="1600" dirty="0"/>
              <a:t>and increase feelings </a:t>
            </a:r>
          </a:p>
          <a:p>
            <a:r>
              <a:rPr lang="en-US" sz="1600" dirty="0"/>
              <a:t>of well-being among </a:t>
            </a:r>
          </a:p>
          <a:p>
            <a:r>
              <a:rPr lang="en-US" sz="1600" dirty="0"/>
              <a:t>MING Service members​. </a:t>
            </a:r>
          </a:p>
          <a:p>
            <a:r>
              <a:rPr lang="en-US" sz="1600" dirty="0"/>
              <a:t>She is very popular </a:t>
            </a:r>
          </a:p>
          <a:p>
            <a:r>
              <a:rPr lang="en-US" sz="1600" dirty="0"/>
              <a:t>and had 407 </a:t>
            </a:r>
          </a:p>
          <a:p>
            <a:r>
              <a:rPr lang="en-US" sz="1600" dirty="0"/>
              <a:t>Service Member </a:t>
            </a:r>
          </a:p>
          <a:p>
            <a:r>
              <a:rPr lang="en-US" sz="1600" dirty="0"/>
              <a:t>contacts in Q1 of</a:t>
            </a:r>
          </a:p>
          <a:p>
            <a:r>
              <a:rPr lang="en-US" sz="1600" dirty="0"/>
              <a:t>FY25 </a:t>
            </a:r>
          </a:p>
          <a:p>
            <a:r>
              <a:rPr lang="en-US" sz="1600" dirty="0"/>
              <a:t>alone.</a:t>
            </a:r>
            <a:r>
              <a:rPr lang="en-US" dirty="0"/>
              <a:t>​</a:t>
            </a:r>
          </a:p>
          <a:p>
            <a:endParaRPr lang="en-US" dirty="0"/>
          </a:p>
        </p:txBody>
      </p:sp>
      <p:grpSp>
        <p:nvGrpSpPr>
          <p:cNvPr id="32" name="Group 31">
            <a:extLst>
              <a:ext uri="{FF2B5EF4-FFF2-40B4-BE49-F238E27FC236}">
                <a16:creationId xmlns:a16="http://schemas.microsoft.com/office/drawing/2014/main" id="{154C0B9B-03C1-EFA9-3F69-AFAD9597A086}"/>
              </a:ext>
            </a:extLst>
          </p:cNvPr>
          <p:cNvGrpSpPr/>
          <p:nvPr/>
        </p:nvGrpSpPr>
        <p:grpSpPr>
          <a:xfrm>
            <a:off x="29834026" y="27845913"/>
            <a:ext cx="14555742" cy="5220001"/>
            <a:chOff x="29183921" y="27777142"/>
            <a:chExt cx="14555742" cy="5220001"/>
          </a:xfrm>
        </p:grpSpPr>
        <p:sp>
          <p:nvSpPr>
            <p:cNvPr id="20" name="TextBox 19">
              <a:extLst>
                <a:ext uri="{FF2B5EF4-FFF2-40B4-BE49-F238E27FC236}">
                  <a16:creationId xmlns:a16="http://schemas.microsoft.com/office/drawing/2014/main" id="{08FE77E5-D7A9-112A-8B3E-1B04273CBC53}"/>
                </a:ext>
              </a:extLst>
            </p:cNvPr>
            <p:cNvSpPr txBox="1"/>
            <p:nvPr/>
          </p:nvSpPr>
          <p:spPr>
            <a:xfrm>
              <a:off x="35644742" y="28011163"/>
              <a:ext cx="8094921" cy="4985980"/>
            </a:xfrm>
            <a:prstGeom prst="rect">
              <a:avLst/>
            </a:prstGeom>
            <a:noFill/>
          </p:spPr>
          <p:txBody>
            <a:bodyPr wrap="square" rtlCol="0">
              <a:spAutoFit/>
            </a:bodyPr>
            <a:lstStyle/>
            <a:p>
              <a:r>
                <a:rPr lang="en-US" sz="6000" b="1" kern="1200" dirty="0">
                  <a:solidFill>
                    <a:srgbClr val="BFB8A6"/>
                  </a:solidFill>
                  <a:latin typeface="Arial" panose="020B0604020202020204" pitchFamily="34" charset="0"/>
                  <a:cs typeface="Arial" panose="020B0604020202020204" pitchFamily="34" charset="0"/>
                </a:rPr>
                <a:t>PREVENTION</a:t>
              </a:r>
              <a:r>
                <a:rPr lang="en-US" sz="6000" b="1" kern="1200" dirty="0">
                  <a:latin typeface="Arial" panose="020B0604020202020204" pitchFamily="34" charset="0"/>
                  <a:cs typeface="Arial" panose="020B0604020202020204" pitchFamily="34" charset="0"/>
                </a:rPr>
                <a:t> </a:t>
              </a:r>
              <a:r>
                <a:rPr lang="en-US" sz="6000" b="1" kern="1200" dirty="0">
                  <a:solidFill>
                    <a:schemeClr val="tx1"/>
                  </a:solidFill>
                  <a:latin typeface="Arial" panose="020B0604020202020204" pitchFamily="34" charset="0"/>
                  <a:cs typeface="Arial" panose="020B0604020202020204" pitchFamily="34" charset="0"/>
                </a:rPr>
                <a:t>of Interpersonal Violence and other Harmful Behaviors</a:t>
              </a:r>
            </a:p>
            <a:p>
              <a:endParaRPr lang="en-US" dirty="0"/>
            </a:p>
          </p:txBody>
        </p:sp>
        <p:sp>
          <p:nvSpPr>
            <p:cNvPr id="12" name="TextBox 11">
              <a:extLst>
                <a:ext uri="{FF2B5EF4-FFF2-40B4-BE49-F238E27FC236}">
                  <a16:creationId xmlns:a16="http://schemas.microsoft.com/office/drawing/2014/main" id="{538D007F-7263-499E-89B6-F80412965188}"/>
                </a:ext>
              </a:extLst>
            </p:cNvPr>
            <p:cNvSpPr txBox="1"/>
            <p:nvPr/>
          </p:nvSpPr>
          <p:spPr>
            <a:xfrm>
              <a:off x="29512655" y="27777142"/>
              <a:ext cx="5029200" cy="685800"/>
            </a:xfrm>
            <a:prstGeom prst="rect">
              <a:avLst/>
            </a:prstGeom>
            <a:noFill/>
          </p:spPr>
          <p:txBody>
            <a:bodyPr wrap="square" rtlCol="0" anchor="ctr">
              <a:spAutoFit/>
            </a:bodyPr>
            <a:lstStyle/>
            <a:p>
              <a:pPr marL="0" lvl="0" indent="0" algn="ctr" defTabSz="1066800">
                <a:lnSpc>
                  <a:spcPct val="90000"/>
                </a:lnSpc>
                <a:spcBef>
                  <a:spcPct val="0"/>
                </a:spcBef>
                <a:spcAft>
                  <a:spcPct val="35000"/>
                </a:spcAft>
                <a:buNone/>
              </a:pPr>
              <a:r>
                <a:rPr lang="en-US" sz="4800" b="1" dirty="0">
                  <a:latin typeface="Arial" panose="020B0604020202020204" pitchFamily="34" charset="0"/>
                  <a:cs typeface="Arial" panose="020B0604020202020204" pitchFamily="34" charset="0"/>
                </a:rPr>
                <a:t>Joint Integration</a:t>
              </a:r>
              <a:endParaRPr lang="en-US" dirty="0"/>
            </a:p>
          </p:txBody>
        </p:sp>
        <p:sp>
          <p:nvSpPr>
            <p:cNvPr id="16" name="TextBox 15">
              <a:extLst>
                <a:ext uri="{FF2B5EF4-FFF2-40B4-BE49-F238E27FC236}">
                  <a16:creationId xmlns:a16="http://schemas.microsoft.com/office/drawing/2014/main" id="{978CF04D-ADF8-553F-84BC-B9391FD4025E}"/>
                </a:ext>
              </a:extLst>
            </p:cNvPr>
            <p:cNvSpPr txBox="1"/>
            <p:nvPr/>
          </p:nvSpPr>
          <p:spPr>
            <a:xfrm>
              <a:off x="29377623" y="29121234"/>
              <a:ext cx="5092583" cy="1421928"/>
            </a:xfrm>
            <a:prstGeom prst="rect">
              <a:avLst/>
            </a:prstGeom>
            <a:noFill/>
          </p:spPr>
          <p:txBody>
            <a:bodyPr wrap="square" rtlCol="0">
              <a:spAutoFit/>
            </a:bodyPr>
            <a:lstStyle/>
            <a:p>
              <a:pPr marL="0" lvl="0" indent="0" algn="ctr" defTabSz="1066800">
                <a:lnSpc>
                  <a:spcPct val="90000"/>
                </a:lnSpc>
                <a:spcBef>
                  <a:spcPct val="0"/>
                </a:spcBef>
                <a:spcAft>
                  <a:spcPct val="35000"/>
                </a:spcAft>
                <a:buNone/>
              </a:pPr>
              <a:r>
                <a:rPr lang="en-US" sz="4800" b="1" dirty="0">
                  <a:latin typeface="Arial" panose="020B0604020202020204" pitchFamily="34" charset="0"/>
                  <a:cs typeface="Arial" panose="020B0604020202020204" pitchFamily="34" charset="0"/>
                </a:rPr>
                <a:t>DEOCS CCAs BFCs</a:t>
              </a:r>
            </a:p>
          </p:txBody>
        </p:sp>
        <p:sp>
          <p:nvSpPr>
            <p:cNvPr id="18" name="TextBox 17">
              <a:extLst>
                <a:ext uri="{FF2B5EF4-FFF2-40B4-BE49-F238E27FC236}">
                  <a16:creationId xmlns:a16="http://schemas.microsoft.com/office/drawing/2014/main" id="{71E02B20-7464-7C4C-13DB-D4CDB83A9853}"/>
                </a:ext>
              </a:extLst>
            </p:cNvPr>
            <p:cNvSpPr txBox="1"/>
            <p:nvPr/>
          </p:nvSpPr>
          <p:spPr>
            <a:xfrm>
              <a:off x="29183921" y="30793939"/>
              <a:ext cx="5651116" cy="1569660"/>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Engagement and Participation</a:t>
              </a:r>
            </a:p>
          </p:txBody>
        </p:sp>
        <p:sp>
          <p:nvSpPr>
            <p:cNvPr id="48" name="TextBox 47">
              <a:extLst>
                <a:ext uri="{FF2B5EF4-FFF2-40B4-BE49-F238E27FC236}">
                  <a16:creationId xmlns:a16="http://schemas.microsoft.com/office/drawing/2014/main" id="{D0D905FE-DCBE-3E8E-067D-F7882A8D5367}"/>
                </a:ext>
              </a:extLst>
            </p:cNvPr>
            <p:cNvSpPr txBox="1"/>
            <p:nvPr/>
          </p:nvSpPr>
          <p:spPr>
            <a:xfrm>
              <a:off x="31409566" y="28195866"/>
              <a:ext cx="1028700" cy="1015663"/>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1611072A-8251-34AA-8BFE-38EFA774DBA1}"/>
                </a:ext>
              </a:extLst>
            </p:cNvPr>
            <p:cNvSpPr txBox="1"/>
            <p:nvPr/>
          </p:nvSpPr>
          <p:spPr>
            <a:xfrm>
              <a:off x="31409566" y="30228097"/>
              <a:ext cx="1028700" cy="1015663"/>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3557C79C-E8AA-2A9E-7029-7047FCC60E32}"/>
                </a:ext>
              </a:extLst>
            </p:cNvPr>
            <p:cNvSpPr txBox="1"/>
            <p:nvPr/>
          </p:nvSpPr>
          <p:spPr>
            <a:xfrm>
              <a:off x="34455274" y="29330553"/>
              <a:ext cx="1028700" cy="1015663"/>
            </a:xfrm>
            <a:prstGeom prst="rect">
              <a:avLst/>
            </a:prstGeom>
            <a:noFill/>
          </p:spPr>
          <p:txBody>
            <a:bodyPr wrap="square" rtlCol="0">
              <a:spAutoFit/>
            </a:bodyPr>
            <a:lstStyle/>
            <a:p>
              <a:pPr algn="ctr"/>
              <a:r>
                <a:rPr lang="en-US" sz="6000" dirty="0">
                  <a:latin typeface="Arial" panose="020B0604020202020204" pitchFamily="34" charset="0"/>
                  <a:cs typeface="Arial" panose="020B0604020202020204" pitchFamily="34" charset="0"/>
                </a:rPr>
                <a:t>=</a:t>
              </a:r>
            </a:p>
          </p:txBody>
        </p:sp>
      </p:grpSp>
      <p:sp>
        <p:nvSpPr>
          <p:cNvPr id="55" name="TextBox 54">
            <a:extLst>
              <a:ext uri="{FF2B5EF4-FFF2-40B4-BE49-F238E27FC236}">
                <a16:creationId xmlns:a16="http://schemas.microsoft.com/office/drawing/2014/main" id="{CFF5C32C-2022-17EB-63B3-C96366CAFEB5}"/>
              </a:ext>
            </a:extLst>
          </p:cNvPr>
          <p:cNvSpPr txBox="1">
            <a:spLocks/>
          </p:cNvSpPr>
          <p:nvPr/>
        </p:nvSpPr>
        <p:spPr>
          <a:xfrm>
            <a:off x="8682524" y="28300983"/>
            <a:ext cx="2732339" cy="473271"/>
          </a:xfrm>
          <a:prstGeom prst="rect">
            <a:avLst/>
          </a:prstGeom>
          <a:noFill/>
        </p:spPr>
        <p:txBody>
          <a:bodyPr wrap="square">
            <a:spAutoFit/>
          </a:bodyPr>
          <a:lstStyle/>
          <a:p>
            <a:pPr marL="0" marR="0">
              <a:lnSpc>
                <a:spcPct val="107000"/>
              </a:lnSpc>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2024 Combined MING DEOCS Statistics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CC0DEF9-C837-DAAF-29B8-8BE36C9EABC9}"/>
              </a:ext>
            </a:extLst>
          </p:cNvPr>
          <p:cNvSpPr txBox="1"/>
          <p:nvPr/>
        </p:nvSpPr>
        <p:spPr>
          <a:xfrm>
            <a:off x="39380520" y="21653727"/>
            <a:ext cx="5250323" cy="275653"/>
          </a:xfrm>
          <a:prstGeom prst="rect">
            <a:avLst/>
          </a:prstGeom>
          <a:noFill/>
        </p:spPr>
        <p:txBody>
          <a:bodyPr wrap="square">
            <a:spAutoFit/>
          </a:bodyPr>
          <a:lstStyle/>
          <a:p>
            <a:pPr marL="0" marR="0">
              <a:lnSpc>
                <a:spcPct val="107000"/>
              </a:lnSpc>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2024 Combined MING DEOCS Statistics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99577DAC-B70C-202A-320E-6CBB152A9BDC}"/>
              </a:ext>
            </a:extLst>
          </p:cNvPr>
          <p:cNvSpPr txBox="1"/>
          <p:nvPr/>
        </p:nvSpPr>
        <p:spPr>
          <a:xfrm>
            <a:off x="39426056" y="11506939"/>
            <a:ext cx="5250323" cy="275653"/>
          </a:xfrm>
          <a:prstGeom prst="rect">
            <a:avLst/>
          </a:prstGeom>
          <a:noFill/>
        </p:spPr>
        <p:txBody>
          <a:bodyPr wrap="square">
            <a:spAutoFit/>
          </a:bodyPr>
          <a:lstStyle/>
          <a:p>
            <a:pPr marL="0" marR="0">
              <a:lnSpc>
                <a:spcPct val="107000"/>
              </a:lnSpc>
              <a:spcAft>
                <a:spcPts val="800"/>
              </a:spcAft>
            </a:pPr>
            <a:r>
              <a:rPr lang="en-US" sz="1200" b="1" kern="100" dirty="0">
                <a:latin typeface="Arial" panose="020B0604020202020204" pitchFamily="34" charset="0"/>
                <a:ea typeface="Aptos" panose="020B0004020202020204" pitchFamily="34" charset="0"/>
                <a:cs typeface="Arial" panose="020B0604020202020204" pitchFamily="34" charset="0"/>
              </a:rPr>
              <a:t>2024 Combined MING DEOCS Statistics </a:t>
            </a:r>
            <a:endParaRPr lang="en-US" sz="1200" b="1"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30" name="Picture 29" descr="A person shaking hands with another person&#10;&#10;AI-generated content may be incorrect.">
            <a:extLst>
              <a:ext uri="{FF2B5EF4-FFF2-40B4-BE49-F238E27FC236}">
                <a16:creationId xmlns:a16="http://schemas.microsoft.com/office/drawing/2014/main" id="{7FD07805-B20D-051C-B3AE-D946DF9EF22E}"/>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5544800" y="12115800"/>
            <a:ext cx="3429000" cy="2286000"/>
          </a:xfrm>
          <a:prstGeom prst="rect">
            <a:avLst/>
          </a:prstGeom>
        </p:spPr>
      </p:pic>
      <p:grpSp>
        <p:nvGrpSpPr>
          <p:cNvPr id="9" name="Group 8">
            <a:extLst>
              <a:ext uri="{FF2B5EF4-FFF2-40B4-BE49-F238E27FC236}">
                <a16:creationId xmlns:a16="http://schemas.microsoft.com/office/drawing/2014/main" id="{6FEBF592-2381-61D5-C186-E21128B8112B}"/>
              </a:ext>
            </a:extLst>
          </p:cNvPr>
          <p:cNvGrpSpPr/>
          <p:nvPr/>
        </p:nvGrpSpPr>
        <p:grpSpPr>
          <a:xfrm>
            <a:off x="10744200" y="28913978"/>
            <a:ext cx="3273356" cy="2598870"/>
            <a:chOff x="10744200" y="29583450"/>
            <a:chExt cx="3273356" cy="2598870"/>
          </a:xfrm>
        </p:grpSpPr>
        <p:sp>
          <p:nvSpPr>
            <p:cNvPr id="52" name="TextBox 51">
              <a:extLst>
                <a:ext uri="{FF2B5EF4-FFF2-40B4-BE49-F238E27FC236}">
                  <a16:creationId xmlns:a16="http://schemas.microsoft.com/office/drawing/2014/main" id="{CDA52E30-24B7-3641-9413-353FFE91BED4}"/>
                </a:ext>
              </a:extLst>
            </p:cNvPr>
            <p:cNvSpPr txBox="1">
              <a:spLocks/>
            </p:cNvSpPr>
            <p:nvPr/>
          </p:nvSpPr>
          <p:spPr>
            <a:xfrm>
              <a:off x="10744200" y="30366438"/>
              <a:ext cx="2876942" cy="1815882"/>
            </a:xfrm>
            <a:prstGeom prst="rect">
              <a:avLst/>
            </a:prstGeom>
            <a:noFill/>
            <a:ln>
              <a:solidFill>
                <a:schemeClr val="tx1"/>
              </a:solidFill>
            </a:ln>
          </p:spPr>
          <p:txBody>
            <a:bodyPr wrap="square" rtlCol="0">
              <a:spAutoFit/>
            </a:bodyPr>
            <a:lstStyle/>
            <a:p>
              <a:r>
                <a:rPr lang="en-US" sz="2800" kern="100" dirty="0">
                  <a:latin typeface="Arial" panose="020B0604020202020204" pitchFamily="34" charset="0"/>
                  <a:cs typeface="Arial" panose="020B0604020202020204" pitchFamily="34" charset="0"/>
                </a:rPr>
                <a:t>For paper, contact information, and references</a:t>
              </a:r>
            </a:p>
          </p:txBody>
        </p:sp>
        <p:pic>
          <p:nvPicPr>
            <p:cNvPr id="35" name="Picture 34" descr="Qr code&#10;&#10;AI-generated content may be incorrect.">
              <a:extLst>
                <a:ext uri="{FF2B5EF4-FFF2-40B4-BE49-F238E27FC236}">
                  <a16:creationId xmlns:a16="http://schemas.microsoft.com/office/drawing/2014/main" id="{E12F327B-245E-1541-397B-0BA68D190E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26500" y="29583450"/>
              <a:ext cx="1591056" cy="1591056"/>
            </a:xfrm>
            <a:prstGeom prst="rect">
              <a:avLst/>
            </a:prstGeom>
          </p:spPr>
        </p:pic>
      </p:grpSp>
    </p:spTree>
    <p:extLst>
      <p:ext uri="{BB962C8B-B14F-4D97-AF65-F5344CB8AC3E}">
        <p14:creationId xmlns:p14="http://schemas.microsoft.com/office/powerpoint/2010/main" val="2788739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97C75BB3D3FB429A911EBC0F90F064" ma:contentTypeVersion="15" ma:contentTypeDescription="Create a new document." ma:contentTypeScope="" ma:versionID="f523f0660f903bacc5f4f6018aaddd90">
  <xsd:schema xmlns:xsd="http://www.w3.org/2001/XMLSchema" xmlns:xs="http://www.w3.org/2001/XMLSchema" xmlns:p="http://schemas.microsoft.com/office/2006/metadata/properties" xmlns:ns2="d32af49c-6c8c-412d-b1eb-a96c07192abb" xmlns:ns3="24ab16ab-5de6-4072-9002-e9ae3bab341a" targetNamespace="http://schemas.microsoft.com/office/2006/metadata/properties" ma:root="true" ma:fieldsID="5f99af7da59820f29235b97f4bc1fa32" ns2:_="" ns3:_="">
    <xsd:import namespace="d32af49c-6c8c-412d-b1eb-a96c07192abb"/>
    <xsd:import namespace="24ab16ab-5de6-4072-9002-e9ae3bab341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2af49c-6c8c-412d-b1eb-a96c07192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Notes" ma:index="22"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ab16ab-5de6-4072-9002-e9ae3bab341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9ebb5e4-ebc5-4c25-a0cc-10363151d305}" ma:internalName="TaxCatchAll" ma:showField="CatchAllData" ma:web="24ab16ab-5de6-4072-9002-e9ae3bab341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d32af49c-6c8c-412d-b1eb-a96c07192abb" xsi:nil="true"/>
    <lcf76f155ced4ddcb4097134ff3c332f xmlns="d32af49c-6c8c-412d-b1eb-a96c07192abb">
      <Terms xmlns="http://schemas.microsoft.com/office/infopath/2007/PartnerControls"/>
    </lcf76f155ced4ddcb4097134ff3c332f>
    <TaxCatchAll xmlns="24ab16ab-5de6-4072-9002-e9ae3bab341a" xsi:nil="true"/>
  </documentManagement>
</p:properties>
</file>

<file path=customXml/itemProps1.xml><?xml version="1.0" encoding="utf-8"?>
<ds:datastoreItem xmlns:ds="http://schemas.openxmlformats.org/officeDocument/2006/customXml" ds:itemID="{DED8E89C-68A1-4C90-A5BB-3F9AB5C7319A}">
  <ds:schemaRefs>
    <ds:schemaRef ds:uri="http://schemas.microsoft.com/sharepoint/v3/contenttype/forms"/>
  </ds:schemaRefs>
</ds:datastoreItem>
</file>

<file path=customXml/itemProps2.xml><?xml version="1.0" encoding="utf-8"?>
<ds:datastoreItem xmlns:ds="http://schemas.openxmlformats.org/officeDocument/2006/customXml" ds:itemID="{EC4972AA-FA57-4D91-888F-A22D6BEB6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2af49c-6c8c-412d-b1eb-a96c07192abb"/>
    <ds:schemaRef ds:uri="24ab16ab-5de6-4072-9002-e9ae3bab3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37C227-E813-44DF-B94F-1F8AA78FB56F}">
  <ds:schemaRefs>
    <ds:schemaRef ds:uri="http://www.w3.org/XML/1998/namespace"/>
    <ds:schemaRef ds:uri="d32af49c-6c8c-412d-b1eb-a96c07192abb"/>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24ab16ab-5de6-4072-9002-e9ae3bab341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4228</TotalTime>
  <Words>1236</Words>
  <Application>Microsoft Office PowerPoint</Application>
  <PresentationFormat>Custom</PresentationFormat>
  <Paragraphs>164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Created by General Dynamics for ARNG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Twiest, Joshua J CPT USARMY NG MIANG (USA)</dc:creator>
  <cp:lastModifiedBy>Twiest, Joshua J CPT USARMY NG MIANG (USA)</cp:lastModifiedBy>
  <cp:revision>5</cp:revision>
  <cp:lastPrinted>2025-02-28T22:04:23Z</cp:lastPrinted>
  <dcterms:created xsi:type="dcterms:W3CDTF">2025-02-20T16:21:34Z</dcterms:created>
  <dcterms:modified xsi:type="dcterms:W3CDTF">2025-03-03T15:47:54Z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0x0101005497C75BB3D3FB429A911EBC0F90F064</vt:lpwstr>
  </property>
  <property fmtid="{D5CDD505-2E9C-101B-9397-08002B2CF9AE}" pid="3" name="MediaServiceImageTags">
    <vt:lpwstr/>
  </property>
</Properties>
</file>